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86" r:id="rId4"/>
    <p:sldId id="297" r:id="rId5"/>
    <p:sldId id="384" r:id="rId6"/>
    <p:sldId id="386" r:id="rId7"/>
    <p:sldId id="391" r:id="rId8"/>
    <p:sldId id="394" r:id="rId9"/>
    <p:sldId id="393" r:id="rId10"/>
    <p:sldId id="287" r:id="rId11"/>
    <p:sldId id="288" r:id="rId12"/>
    <p:sldId id="289" r:id="rId13"/>
    <p:sldId id="294" r:id="rId14"/>
    <p:sldId id="395" r:id="rId15"/>
    <p:sldId id="290" r:id="rId16"/>
    <p:sldId id="291" r:id="rId17"/>
    <p:sldId id="292" r:id="rId18"/>
    <p:sldId id="293" r:id="rId19"/>
    <p:sldId id="301" r:id="rId20"/>
    <p:sldId id="302" r:id="rId21"/>
    <p:sldId id="303" r:id="rId22"/>
    <p:sldId id="304" r:id="rId23"/>
    <p:sldId id="306" r:id="rId24"/>
    <p:sldId id="309" r:id="rId25"/>
    <p:sldId id="305" r:id="rId26"/>
    <p:sldId id="308" r:id="rId27"/>
    <p:sldId id="310" r:id="rId28"/>
    <p:sldId id="311" r:id="rId29"/>
    <p:sldId id="307" r:id="rId30"/>
    <p:sldId id="312" r:id="rId31"/>
    <p:sldId id="313" r:id="rId32"/>
    <p:sldId id="323" r:id="rId33"/>
    <p:sldId id="396" r:id="rId34"/>
    <p:sldId id="315" r:id="rId35"/>
    <p:sldId id="314" r:id="rId36"/>
    <p:sldId id="316" r:id="rId37"/>
    <p:sldId id="318" r:id="rId38"/>
    <p:sldId id="397" r:id="rId39"/>
    <p:sldId id="317" r:id="rId40"/>
    <p:sldId id="320" r:id="rId41"/>
    <p:sldId id="31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1C9F6-4D53-42CB-AE8A-F5911D789B15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B69A9-496C-4ADF-855F-2846CDA42B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6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8.wmf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theoretical Aspects of patch </a:t>
            </a:r>
            <a:r>
              <a:rPr lang="en-US" dirty="0" smtClean="0"/>
              <a:t>clamping: </a:t>
            </a:r>
            <a:br>
              <a:rPr lang="en-US" dirty="0" smtClean="0"/>
            </a:br>
            <a:r>
              <a:rPr lang="en-US" dirty="0" smtClean="0"/>
              <a:t>Session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A. Coetzee</a:t>
            </a:r>
            <a:br>
              <a:rPr lang="en-US" dirty="0" smtClean="0"/>
            </a:br>
            <a:r>
              <a:rPr lang="en-US" dirty="0" smtClean="0"/>
              <a:t>NYU School of Medicine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patch clamp amplifier</a:t>
            </a:r>
            <a:endParaRPr lang="en-US" dirty="0"/>
          </a:p>
        </p:txBody>
      </p:sp>
      <p:sp>
        <p:nvSpPr>
          <p:cNvPr id="103" name="Content Placeholder 102"/>
          <p:cNvSpPr>
            <a:spLocks noGrp="1"/>
          </p:cNvSpPr>
          <p:nvPr>
            <p:ph idx="1"/>
          </p:nvPr>
        </p:nvSpPr>
        <p:spPr>
          <a:xfrm>
            <a:off x="5029200" y="5334000"/>
            <a:ext cx="4114800" cy="11277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Offset</a:t>
            </a:r>
          </a:p>
          <a:p>
            <a:r>
              <a:rPr lang="en-US" sz="1800" dirty="0" smtClean="0"/>
              <a:t>Scaling</a:t>
            </a:r>
          </a:p>
          <a:p>
            <a:r>
              <a:rPr lang="en-US" sz="1800" dirty="0" smtClean="0"/>
              <a:t>High-frequency boost</a:t>
            </a:r>
            <a:endParaRPr lang="en-US" sz="1800" dirty="0"/>
          </a:p>
        </p:txBody>
      </p:sp>
      <p:pic>
        <p:nvPicPr>
          <p:cNvPr id="67586" name="Picture 2" descr="http://www.scientifica.uk.com/imagelibrary/200b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124200"/>
            <a:ext cx="3686175" cy="1543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" name="Rectangle 40"/>
          <p:cNvSpPr/>
          <p:nvPr/>
        </p:nvSpPr>
        <p:spPr>
          <a:xfrm>
            <a:off x="609600" y="1676400"/>
            <a:ext cx="4114800" cy="3429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2286000" y="2536825"/>
            <a:ext cx="1676400" cy="1371600"/>
            <a:chOff x="1632" y="1715"/>
            <a:chExt cx="1056" cy="925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49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48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54" name="Line 17"/>
          <p:cNvSpPr>
            <a:spLocks noChangeShapeType="1"/>
          </p:cNvSpPr>
          <p:nvPr/>
        </p:nvSpPr>
        <p:spPr bwMode="auto">
          <a:xfrm flipH="1" flipV="1">
            <a:off x="2286000" y="24383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2209800" y="27654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Oval 26"/>
          <p:cNvSpPr>
            <a:spLocks noChangeArrowheads="1"/>
          </p:cNvSpPr>
          <p:nvPr/>
        </p:nvSpPr>
        <p:spPr bwMode="auto">
          <a:xfrm>
            <a:off x="3886200" y="31914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Line 29"/>
          <p:cNvSpPr>
            <a:spLocks noChangeShapeType="1"/>
          </p:cNvSpPr>
          <p:nvPr/>
        </p:nvSpPr>
        <p:spPr bwMode="auto">
          <a:xfrm flipV="1">
            <a:off x="3962400" y="24384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2286000" y="2332037"/>
            <a:ext cx="1676400" cy="249238"/>
            <a:chOff x="2286000" y="1873250"/>
            <a:chExt cx="1676400" cy="249238"/>
          </a:xfrm>
        </p:grpSpPr>
        <p:pic>
          <p:nvPicPr>
            <p:cNvPr id="53" name="Picture 16" descr="asdpg29e"/>
            <p:cNvPicPr>
              <a:picLocks noChangeAspect="1" noChangeArrowheads="1"/>
            </p:cNvPicPr>
            <p:nvPr/>
          </p:nvPicPr>
          <p:blipFill>
            <a:blip r:embed="rId3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55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9" name="Text Box 32"/>
          <p:cNvSpPr txBox="1">
            <a:spLocks noChangeArrowheads="1"/>
          </p:cNvSpPr>
          <p:nvPr/>
        </p:nvSpPr>
        <p:spPr bwMode="auto">
          <a:xfrm>
            <a:off x="1066800" y="40386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Text Box 33"/>
          <p:cNvSpPr txBox="1">
            <a:spLocks noChangeArrowheads="1"/>
          </p:cNvSpPr>
          <p:nvPr/>
        </p:nvSpPr>
        <p:spPr bwMode="auto">
          <a:xfrm>
            <a:off x="3048000" y="1981200"/>
            <a:ext cx="38985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 Box 35"/>
          <p:cNvSpPr txBox="1">
            <a:spLocks noChangeArrowheads="1"/>
          </p:cNvSpPr>
          <p:nvPr/>
        </p:nvSpPr>
        <p:spPr bwMode="auto">
          <a:xfrm>
            <a:off x="4038600" y="2831068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3200400" y="19812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Text Box 38"/>
          <p:cNvSpPr txBox="1">
            <a:spLocks noChangeArrowheads="1"/>
          </p:cNvSpPr>
          <p:nvPr/>
        </p:nvSpPr>
        <p:spPr bwMode="auto">
          <a:xfrm>
            <a:off x="3413125" y="1941512"/>
            <a:ext cx="31451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dirty="0" smtClean="0">
                <a:solidFill>
                  <a:srgbClr val="FF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1" name="Isosceles Triangle 80"/>
          <p:cNvSpPr/>
          <p:nvPr/>
        </p:nvSpPr>
        <p:spPr>
          <a:xfrm rot="12260437">
            <a:off x="842819" y="33920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Elbow Connector 9"/>
          <p:cNvCxnSpPr>
            <a:stCxn id="81" idx="3"/>
          </p:cNvCxnSpPr>
          <p:nvPr/>
        </p:nvCxnSpPr>
        <p:spPr>
          <a:xfrm rot="5400000" flipH="1" flipV="1">
            <a:off x="1443204" y="2657846"/>
            <a:ext cx="605039" cy="985301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4" name="Elbow Connector 9"/>
          <p:cNvCxnSpPr/>
          <p:nvPr/>
        </p:nvCxnSpPr>
        <p:spPr>
          <a:xfrm>
            <a:off x="4048125" y="3277156"/>
            <a:ext cx="1066800" cy="628095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Oval 19"/>
          <p:cNvSpPr>
            <a:spLocks noChangeArrowheads="1"/>
          </p:cNvSpPr>
          <p:nvPr/>
        </p:nvSpPr>
        <p:spPr bwMode="auto">
          <a:xfrm>
            <a:off x="2200275" y="35433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88" name="Elbow Connector 9"/>
          <p:cNvCxnSpPr>
            <a:stCxn id="87" idx="4"/>
          </p:cNvCxnSpPr>
          <p:nvPr/>
        </p:nvCxnSpPr>
        <p:spPr>
          <a:xfrm rot="16200000" flipH="1">
            <a:off x="3519487" y="2452687"/>
            <a:ext cx="342902" cy="2828927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0" name="Text Box 32"/>
          <p:cNvSpPr txBox="1">
            <a:spLocks noChangeArrowheads="1"/>
          </p:cNvSpPr>
          <p:nvPr/>
        </p:nvSpPr>
        <p:spPr bwMode="auto">
          <a:xfrm>
            <a:off x="2209800" y="40386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09600" y="1371600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Resistive Headstage</a:t>
            </a:r>
            <a:endParaRPr lang="en-US" dirty="0"/>
          </a:p>
        </p:txBody>
      </p:sp>
      <p:cxnSp>
        <p:nvCxnSpPr>
          <p:cNvPr id="92" name="Elbow Connector 9"/>
          <p:cNvCxnSpPr/>
          <p:nvPr/>
        </p:nvCxnSpPr>
        <p:spPr>
          <a:xfrm rot="5400000">
            <a:off x="7829550" y="3219452"/>
            <a:ext cx="1219201" cy="1588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5" name="Line 36"/>
          <p:cNvSpPr>
            <a:spLocks noChangeShapeType="1"/>
          </p:cNvSpPr>
          <p:nvPr/>
        </p:nvSpPr>
        <p:spPr bwMode="auto">
          <a:xfrm>
            <a:off x="8534400" y="2514600"/>
            <a:ext cx="15875" cy="420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Text Box 38"/>
          <p:cNvSpPr txBox="1">
            <a:spLocks noChangeArrowheads="1"/>
          </p:cNvSpPr>
          <p:nvPr/>
        </p:nvSpPr>
        <p:spPr bwMode="auto">
          <a:xfrm>
            <a:off x="8610600" y="2514600"/>
            <a:ext cx="263214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01" name="Line 36"/>
          <p:cNvSpPr>
            <a:spLocks noChangeShapeType="1"/>
          </p:cNvSpPr>
          <p:nvPr/>
        </p:nvSpPr>
        <p:spPr bwMode="auto">
          <a:xfrm>
            <a:off x="6781800" y="3962400"/>
            <a:ext cx="15875" cy="420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Text Box 32"/>
          <p:cNvSpPr txBox="1">
            <a:spLocks noChangeArrowheads="1"/>
          </p:cNvSpPr>
          <p:nvPr/>
        </p:nvSpPr>
        <p:spPr bwMode="auto">
          <a:xfrm>
            <a:off x="6428189" y="42672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Line 36"/>
          <p:cNvSpPr>
            <a:spLocks noChangeShapeType="1"/>
          </p:cNvSpPr>
          <p:nvPr/>
        </p:nvSpPr>
        <p:spPr bwMode="auto">
          <a:xfrm rot="16200000">
            <a:off x="914400" y="31242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Text Box 38"/>
          <p:cNvSpPr txBox="1">
            <a:spLocks noChangeArrowheads="1"/>
          </p:cNvSpPr>
          <p:nvPr/>
        </p:nvSpPr>
        <p:spPr bwMode="auto">
          <a:xfrm>
            <a:off x="648954" y="2819400"/>
            <a:ext cx="494046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noProof="0" dirty="0" err="1" smtClean="0">
                <a:solidFill>
                  <a:srgbClr val="FF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07" name="Text Box 38"/>
          <p:cNvSpPr txBox="1">
            <a:spLocks noChangeArrowheads="1"/>
          </p:cNvSpPr>
          <p:nvPr/>
        </p:nvSpPr>
        <p:spPr bwMode="auto">
          <a:xfrm>
            <a:off x="838200" y="5562600"/>
            <a:ext cx="4067139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</a:rPr>
              <a:t>I</a:t>
            </a:r>
            <a:r>
              <a:rPr lang="en-US" sz="2800" kern="0" baseline="-25000" noProof="0" dirty="0" err="1" smtClean="0"/>
              <a:t>pip</a:t>
            </a:r>
            <a:r>
              <a:rPr lang="en-US" sz="2800" dirty="0" smtClean="0"/>
              <a:t> = I</a:t>
            </a:r>
            <a:r>
              <a:rPr lang="en-US" sz="2800" baseline="-25000" dirty="0" smtClean="0"/>
              <a:t>f</a:t>
            </a:r>
            <a:r>
              <a:rPr lang="en-US" sz="2800" dirty="0" smtClean="0"/>
              <a:t> = (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 –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pip</a:t>
            </a:r>
            <a:r>
              <a:rPr lang="en-US" sz="2800" dirty="0" smtClean="0"/>
              <a:t>)/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f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uiExpand="1" build="p"/>
      <p:bldP spid="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Measurement of current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524000"/>
            <a:ext cx="8686800" cy="3733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2286000" y="2384425"/>
            <a:ext cx="1676400" cy="1371600"/>
            <a:chOff x="1632" y="1715"/>
            <a:chExt cx="1056" cy="925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2286000" y="22859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2209800" y="26130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3886200" y="30390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3962400" y="22860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86000" y="2179637"/>
            <a:ext cx="1676400" cy="249238"/>
            <a:chOff x="2286000" y="1873250"/>
            <a:chExt cx="1676400" cy="249238"/>
          </a:xfrm>
        </p:grpSpPr>
        <p:pic>
          <p:nvPicPr>
            <p:cNvPr id="20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066800" y="38862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3048000" y="1828800"/>
            <a:ext cx="38985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>
            <a:off x="4038600" y="2678668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</a:p>
        </p:txBody>
      </p:sp>
      <p:sp>
        <p:nvSpPr>
          <p:cNvPr id="26" name="Line 36"/>
          <p:cNvSpPr>
            <a:spLocks noChangeShapeType="1"/>
          </p:cNvSpPr>
          <p:nvPr/>
        </p:nvSpPr>
        <p:spPr bwMode="auto">
          <a:xfrm>
            <a:off x="3200400" y="18288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3413125" y="1789112"/>
            <a:ext cx="31451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dirty="0" smtClean="0">
                <a:solidFill>
                  <a:srgbClr val="FF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8" name="Isosceles Triangle 27"/>
          <p:cNvSpPr/>
          <p:nvPr/>
        </p:nvSpPr>
        <p:spPr>
          <a:xfrm rot="12260437">
            <a:off x="842819" y="32396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9"/>
          <p:cNvCxnSpPr>
            <a:stCxn id="28" idx="3"/>
          </p:cNvCxnSpPr>
          <p:nvPr/>
        </p:nvCxnSpPr>
        <p:spPr>
          <a:xfrm rot="5400000" flipH="1" flipV="1">
            <a:off x="1443204" y="2505446"/>
            <a:ext cx="605039" cy="985301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200275" y="33909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209800" y="38862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 rot="16200000">
            <a:off x="914400" y="29718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648954" y="2667000"/>
            <a:ext cx="494046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noProof="0" dirty="0" err="1" smtClean="0">
                <a:solidFill>
                  <a:srgbClr val="FF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838200" y="5562600"/>
            <a:ext cx="2651688" cy="954107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</a:rPr>
              <a:t>I</a:t>
            </a:r>
            <a:r>
              <a:rPr lang="en-US" sz="2800" kern="0" baseline="-25000" noProof="0" dirty="0" err="1" smtClean="0"/>
              <a:t>pip</a:t>
            </a:r>
            <a:r>
              <a:rPr lang="en-US" sz="2800" dirty="0" smtClean="0"/>
              <a:t> = I</a:t>
            </a:r>
            <a:r>
              <a:rPr lang="en-US" sz="2800" baseline="-25000" dirty="0" smtClean="0"/>
              <a:t>f</a:t>
            </a:r>
            <a:r>
              <a:rPr lang="en-US" sz="2800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/>
              <a:t>      =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 -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pip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36" name="Elbow Connector 9"/>
          <p:cNvCxnSpPr/>
          <p:nvPr/>
        </p:nvCxnSpPr>
        <p:spPr>
          <a:xfrm flipV="1">
            <a:off x="4048125" y="3124200"/>
            <a:ext cx="295275" cy="55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9"/>
          <p:cNvCxnSpPr/>
          <p:nvPr/>
        </p:nvCxnSpPr>
        <p:spPr>
          <a:xfrm rot="16200000" flipH="1">
            <a:off x="3125695" y="2671762"/>
            <a:ext cx="374743" cy="2073182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4295775" y="2819400"/>
            <a:ext cx="1800225" cy="1371600"/>
            <a:chOff x="4905375" y="2971800"/>
            <a:chExt cx="1800225" cy="1371600"/>
          </a:xfrm>
        </p:grpSpPr>
        <p:grpSp>
          <p:nvGrpSpPr>
            <p:cNvPr id="39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40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46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1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45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49" name="Oval 19"/>
            <p:cNvSpPr>
              <a:spLocks noChangeArrowheads="1"/>
            </p:cNvSpPr>
            <p:nvPr/>
          </p:nvSpPr>
          <p:spPr bwMode="auto">
            <a:xfrm>
              <a:off x="4914900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495800" y="2286000"/>
            <a:ext cx="1055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Difference 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amplifier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2" name="Line 36"/>
          <p:cNvSpPr>
            <a:spLocks noChangeShapeType="1"/>
          </p:cNvSpPr>
          <p:nvPr/>
        </p:nvSpPr>
        <p:spPr bwMode="auto">
          <a:xfrm rot="16200000" flipV="1">
            <a:off x="5981700" y="3524250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Text Box 38"/>
          <p:cNvSpPr txBox="1">
            <a:spLocks noChangeArrowheads="1"/>
          </p:cNvSpPr>
          <p:nvPr/>
        </p:nvSpPr>
        <p:spPr bwMode="auto">
          <a:xfrm>
            <a:off x="5715000" y="3667125"/>
            <a:ext cx="494046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noProof="0" dirty="0" err="1" smtClean="0">
                <a:solidFill>
                  <a:srgbClr val="FF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62" name="Elbow Connector 9"/>
          <p:cNvCxnSpPr/>
          <p:nvPr/>
        </p:nvCxnSpPr>
        <p:spPr>
          <a:xfrm>
            <a:off x="4371977" y="3971924"/>
            <a:ext cx="4162423" cy="904876"/>
          </a:xfrm>
          <a:prstGeom prst="bentConnector3">
            <a:avLst>
              <a:gd name="adj1" fmla="val -114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077200" y="44958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1" name="Group 20"/>
          <p:cNvGrpSpPr>
            <a:grpSpLocks/>
          </p:cNvGrpSpPr>
          <p:nvPr/>
        </p:nvGrpSpPr>
        <p:grpSpPr bwMode="auto">
          <a:xfrm>
            <a:off x="5953125" y="4381500"/>
            <a:ext cx="304800" cy="304800"/>
            <a:chOff x="1392" y="3456"/>
            <a:chExt cx="288" cy="240"/>
          </a:xfrm>
        </p:grpSpPr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8" name="Line 17"/>
          <p:cNvSpPr>
            <a:spLocks noChangeShapeType="1"/>
          </p:cNvSpPr>
          <p:nvPr/>
        </p:nvSpPr>
        <p:spPr bwMode="auto">
          <a:xfrm flipH="1" flipV="1">
            <a:off x="6096000" y="3112531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Line 29"/>
          <p:cNvSpPr>
            <a:spLocks noChangeShapeType="1"/>
          </p:cNvSpPr>
          <p:nvPr/>
        </p:nvSpPr>
        <p:spPr bwMode="auto">
          <a:xfrm flipV="1">
            <a:off x="7772400" y="3112532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6096000" y="3006169"/>
            <a:ext cx="1676400" cy="249238"/>
            <a:chOff x="2286000" y="1873250"/>
            <a:chExt cx="1676400" cy="249238"/>
          </a:xfrm>
        </p:grpSpPr>
        <p:pic>
          <p:nvPicPr>
            <p:cNvPr id="91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92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038850" y="3238500"/>
            <a:ext cx="1800225" cy="1371600"/>
            <a:chOff x="4905375" y="2971800"/>
            <a:chExt cx="1800225" cy="1371600"/>
          </a:xfrm>
        </p:grpSpPr>
        <p:grpSp>
          <p:nvGrpSpPr>
            <p:cNvPr id="69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72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78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3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77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4" name="Oval 19"/>
          <p:cNvSpPr>
            <a:spLocks noChangeArrowheads="1"/>
          </p:cNvSpPr>
          <p:nvPr/>
        </p:nvSpPr>
        <p:spPr bwMode="auto">
          <a:xfrm>
            <a:off x="7696200" y="387667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5" name="Elbow Connector 9"/>
          <p:cNvCxnSpPr/>
          <p:nvPr/>
        </p:nvCxnSpPr>
        <p:spPr>
          <a:xfrm flipV="1">
            <a:off x="7848600" y="3962400"/>
            <a:ext cx="533400" cy="55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Text Box 33"/>
          <p:cNvSpPr txBox="1">
            <a:spLocks noChangeArrowheads="1"/>
          </p:cNvSpPr>
          <p:nvPr/>
        </p:nvSpPr>
        <p:spPr bwMode="auto">
          <a:xfrm>
            <a:off x="6896100" y="2764393"/>
            <a:ext cx="338554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Text Box 33"/>
          <p:cNvSpPr txBox="1">
            <a:spLocks noChangeArrowheads="1"/>
          </p:cNvSpPr>
          <p:nvPr/>
        </p:nvSpPr>
        <p:spPr bwMode="auto">
          <a:xfrm>
            <a:off x="8153400" y="3505200"/>
            <a:ext cx="35137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Text Box 38"/>
          <p:cNvSpPr txBox="1">
            <a:spLocks noChangeArrowheads="1"/>
          </p:cNvSpPr>
          <p:nvPr/>
        </p:nvSpPr>
        <p:spPr bwMode="auto">
          <a:xfrm>
            <a:off x="6946591" y="5725180"/>
            <a:ext cx="1968809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/>
              <a:t>V = -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pip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* R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400800" y="2393722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I-V converter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Measurement of current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09800"/>
            <a:ext cx="8686800" cy="3733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286000" y="3070225"/>
            <a:ext cx="1676400" cy="1371600"/>
            <a:chOff x="1632" y="1715"/>
            <a:chExt cx="1056" cy="925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2286000" y="29717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2209800" y="32988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3886200" y="37248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3962400" y="29718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18"/>
          <p:cNvGrpSpPr/>
          <p:nvPr/>
        </p:nvGrpSpPr>
        <p:grpSpPr>
          <a:xfrm>
            <a:off x="2286000" y="2865437"/>
            <a:ext cx="1676400" cy="249238"/>
            <a:chOff x="2286000" y="1873250"/>
            <a:chExt cx="1676400" cy="249238"/>
          </a:xfrm>
        </p:grpSpPr>
        <p:pic>
          <p:nvPicPr>
            <p:cNvPr id="20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066800" y="45720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3048000" y="2514600"/>
            <a:ext cx="38985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>
            <a:off x="4024312" y="3429000"/>
            <a:ext cx="547688" cy="3667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kumimoji="0" lang="en-US" sz="18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Line 36"/>
          <p:cNvSpPr>
            <a:spLocks noChangeShapeType="1"/>
          </p:cNvSpPr>
          <p:nvPr/>
        </p:nvSpPr>
        <p:spPr bwMode="auto">
          <a:xfrm>
            <a:off x="3200400" y="25146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3413125" y="2474912"/>
            <a:ext cx="31451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dirty="0" smtClean="0">
                <a:solidFill>
                  <a:srgbClr val="FF0000"/>
                </a:solidFill>
              </a:rPr>
              <a:t>f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8" name="Isosceles Triangle 27"/>
          <p:cNvSpPr/>
          <p:nvPr/>
        </p:nvSpPr>
        <p:spPr>
          <a:xfrm rot="12260437">
            <a:off x="842819" y="39254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9"/>
          <p:cNvCxnSpPr/>
          <p:nvPr/>
        </p:nvCxnSpPr>
        <p:spPr>
          <a:xfrm rot="5400000" flipH="1" flipV="1">
            <a:off x="1485531" y="3162669"/>
            <a:ext cx="605039" cy="985301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200275" y="40767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209800" y="45720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 rot="16200000">
            <a:off x="914400" y="36576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648954" y="3352800"/>
            <a:ext cx="494046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</a:t>
            </a:r>
            <a:r>
              <a:rPr lang="en-US" kern="0" baseline="-25000" noProof="0" dirty="0" err="1" smtClean="0">
                <a:solidFill>
                  <a:srgbClr val="FF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36" name="Elbow Connector 9"/>
          <p:cNvCxnSpPr/>
          <p:nvPr/>
        </p:nvCxnSpPr>
        <p:spPr>
          <a:xfrm flipV="1">
            <a:off x="4048125" y="3809283"/>
            <a:ext cx="676275" cy="127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9"/>
          <p:cNvCxnSpPr/>
          <p:nvPr/>
        </p:nvCxnSpPr>
        <p:spPr>
          <a:xfrm>
            <a:off x="2276476" y="4206781"/>
            <a:ext cx="2447924" cy="363076"/>
          </a:xfrm>
          <a:prstGeom prst="bentConnector3">
            <a:avLst>
              <a:gd name="adj1" fmla="val -195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2" name="Elbow Connector 9"/>
          <p:cNvCxnSpPr/>
          <p:nvPr/>
        </p:nvCxnSpPr>
        <p:spPr>
          <a:xfrm>
            <a:off x="4876800" y="4569857"/>
            <a:ext cx="3505200" cy="535543"/>
          </a:xfrm>
          <a:prstGeom prst="bentConnector3">
            <a:avLst>
              <a:gd name="adj1" fmla="val -1902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7848600" y="47244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Line 17"/>
          <p:cNvSpPr>
            <a:spLocks noChangeShapeType="1"/>
          </p:cNvSpPr>
          <p:nvPr/>
        </p:nvSpPr>
        <p:spPr bwMode="auto">
          <a:xfrm flipH="1" flipV="1">
            <a:off x="4781550" y="3367563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Line 29"/>
          <p:cNvSpPr>
            <a:spLocks noChangeShapeType="1"/>
          </p:cNvSpPr>
          <p:nvPr/>
        </p:nvSpPr>
        <p:spPr bwMode="auto">
          <a:xfrm flipV="1">
            <a:off x="6457950" y="3367564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89"/>
          <p:cNvGrpSpPr/>
          <p:nvPr/>
        </p:nvGrpSpPr>
        <p:grpSpPr>
          <a:xfrm>
            <a:off x="4781550" y="3261201"/>
            <a:ext cx="1676400" cy="249238"/>
            <a:chOff x="2286000" y="1873250"/>
            <a:chExt cx="1676400" cy="249238"/>
          </a:xfrm>
        </p:grpSpPr>
        <p:pic>
          <p:nvPicPr>
            <p:cNvPr id="91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92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" name="Group 67"/>
          <p:cNvGrpSpPr/>
          <p:nvPr/>
        </p:nvGrpSpPr>
        <p:grpSpPr>
          <a:xfrm>
            <a:off x="4724400" y="3493532"/>
            <a:ext cx="1800225" cy="1371600"/>
            <a:chOff x="4905375" y="2971800"/>
            <a:chExt cx="1800225" cy="1371600"/>
          </a:xfrm>
        </p:grpSpPr>
        <p:grpSp>
          <p:nvGrpSpPr>
            <p:cNvPr id="55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56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78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3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77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4" name="Oval 19"/>
          <p:cNvSpPr>
            <a:spLocks noChangeArrowheads="1"/>
          </p:cNvSpPr>
          <p:nvPr/>
        </p:nvSpPr>
        <p:spPr bwMode="auto">
          <a:xfrm>
            <a:off x="6381750" y="4131707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5" name="Elbow Connector 9"/>
          <p:cNvCxnSpPr/>
          <p:nvPr/>
        </p:nvCxnSpPr>
        <p:spPr>
          <a:xfrm>
            <a:off x="6534150" y="4217988"/>
            <a:ext cx="1771650" cy="49212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Text Box 33"/>
          <p:cNvSpPr txBox="1">
            <a:spLocks noChangeArrowheads="1"/>
          </p:cNvSpPr>
          <p:nvPr/>
        </p:nvSpPr>
        <p:spPr bwMode="auto">
          <a:xfrm>
            <a:off x="5581650" y="3019425"/>
            <a:ext cx="338554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Text Box 33"/>
          <p:cNvSpPr txBox="1">
            <a:spLocks noChangeArrowheads="1"/>
          </p:cNvSpPr>
          <p:nvPr/>
        </p:nvSpPr>
        <p:spPr bwMode="auto">
          <a:xfrm>
            <a:off x="7924800" y="3962400"/>
            <a:ext cx="35137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019800" y="2362200"/>
            <a:ext cx="12362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Difference 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amplifier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and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I-V converter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1" name="Oval 19"/>
          <p:cNvSpPr>
            <a:spLocks noChangeArrowheads="1"/>
          </p:cNvSpPr>
          <p:nvPr/>
        </p:nvSpPr>
        <p:spPr bwMode="auto">
          <a:xfrm>
            <a:off x="4724400" y="50292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4419600" y="5181600"/>
            <a:ext cx="803425" cy="750332"/>
            <a:chOff x="4419600" y="4495800"/>
            <a:chExt cx="803425" cy="750332"/>
          </a:xfrm>
        </p:grpSpPr>
        <p:cxnSp>
          <p:nvCxnSpPr>
            <p:cNvPr id="110" name="Elbow Connector 9"/>
            <p:cNvCxnSpPr/>
            <p:nvPr/>
          </p:nvCxnSpPr>
          <p:spPr>
            <a:xfrm rot="5400000">
              <a:off x="4609943" y="4684869"/>
              <a:ext cx="379726" cy="1588"/>
            </a:xfrm>
            <a:prstGeom prst="bentConnector3">
              <a:avLst>
                <a:gd name="adj1" fmla="val 50000"/>
              </a:avLst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13" name="Text Box 32"/>
            <p:cNvSpPr txBox="1">
              <a:spLocks noChangeArrowheads="1"/>
            </p:cNvSpPr>
            <p:nvPr/>
          </p:nvSpPr>
          <p:spPr bwMode="auto">
            <a:xfrm>
              <a:off x="4419600" y="4876800"/>
              <a:ext cx="803425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Offset</a:t>
              </a:r>
              <a:endPara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Offset and gain</a:t>
            </a:r>
            <a:endParaRPr lang="en-US" dirty="0"/>
          </a:p>
        </p:txBody>
      </p:sp>
      <p:pic>
        <p:nvPicPr>
          <p:cNvPr id="4" name="Picture 2" descr="http://www.scientifica.uk.com/imagelibrary/200b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7648575" cy="3201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Line 36"/>
          <p:cNvSpPr>
            <a:spLocks noChangeShapeType="1"/>
          </p:cNvSpPr>
          <p:nvPr/>
        </p:nvSpPr>
        <p:spPr bwMode="auto">
          <a:xfrm flipV="1">
            <a:off x="1097281" y="2286000"/>
            <a:ext cx="45719" cy="4937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Line 36"/>
          <p:cNvSpPr>
            <a:spLocks noChangeShapeType="1"/>
          </p:cNvSpPr>
          <p:nvPr/>
        </p:nvSpPr>
        <p:spPr bwMode="auto">
          <a:xfrm flipV="1">
            <a:off x="6781800" y="2590800"/>
            <a:ext cx="45719" cy="4937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patch clamp technique: historical background. </a:t>
            </a:r>
          </a:p>
          <a:p>
            <a:pPr lvl="0"/>
            <a:r>
              <a:rPr lang="en-US" dirty="0"/>
              <a:t>Patch clamp configurations. </a:t>
            </a:r>
          </a:p>
          <a:p>
            <a:pPr lvl="0"/>
            <a:r>
              <a:rPr lang="en-US" dirty="0"/>
              <a:t>Errors associated with patch clamping.</a:t>
            </a:r>
          </a:p>
          <a:p>
            <a:r>
              <a:rPr lang="en-US" dirty="0"/>
              <a:t>Liquid junction potentials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Capacitance compensation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capacitance?</a:t>
            </a:r>
          </a:p>
          <a:p>
            <a:pPr lvl="1"/>
            <a:r>
              <a:rPr lang="en-US" dirty="0" smtClean="0"/>
              <a:t>Pipette capacitance </a:t>
            </a:r>
          </a:p>
          <a:p>
            <a:pPr lvl="1"/>
            <a:r>
              <a:rPr lang="en-US" dirty="0" smtClean="0"/>
              <a:t>Stray capacitance </a:t>
            </a:r>
          </a:p>
          <a:p>
            <a:r>
              <a:rPr lang="en-US" dirty="0" smtClean="0"/>
              <a:t>Why is capacitance bad?</a:t>
            </a:r>
          </a:p>
          <a:p>
            <a:pPr lvl="1"/>
            <a:r>
              <a:rPr lang="en-US" dirty="0" smtClean="0"/>
              <a:t>Limits the bandwidth and speed</a:t>
            </a:r>
          </a:p>
          <a:p>
            <a:pPr lvl="1"/>
            <a:r>
              <a:rPr lang="en-US" dirty="0" smtClean="0"/>
              <a:t>Saturates recording equipment</a:t>
            </a:r>
          </a:p>
          <a:p>
            <a:pPr lvl="1"/>
            <a:r>
              <a:rPr lang="en-US" dirty="0" smtClean="0"/>
              <a:t>Directly affects the patch clamp amplifier feedback</a:t>
            </a:r>
          </a:p>
          <a:p>
            <a:pPr lvl="1"/>
            <a:r>
              <a:rPr lang="en-US" dirty="0" smtClean="0"/>
              <a:t>Contributes significantly to noise </a:t>
            </a:r>
          </a:p>
          <a:p>
            <a:r>
              <a:rPr lang="en-US" dirty="0" smtClean="0"/>
              <a:t>Solution to the problem </a:t>
            </a:r>
          </a:p>
          <a:p>
            <a:pPr lvl="1"/>
            <a:r>
              <a:rPr lang="en-US" dirty="0" smtClean="0"/>
              <a:t>Minimize capacitance </a:t>
            </a:r>
          </a:p>
          <a:p>
            <a:pPr lvl="1"/>
            <a:r>
              <a:rPr lang="en-US" dirty="0" smtClean="0"/>
              <a:t>Compensate capacitance </a:t>
            </a:r>
          </a:p>
          <a:p>
            <a:r>
              <a:rPr lang="en-US" dirty="0" smtClean="0"/>
              <a:t>How is it compensated?</a:t>
            </a:r>
          </a:p>
          <a:p>
            <a:pPr lvl="1"/>
            <a:r>
              <a:rPr lang="en-US" dirty="0" smtClean="0"/>
              <a:t>Electronic circuits within the patch clamp amplifier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Capacitance in Patch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Stray capacitance </a:t>
            </a:r>
          </a:p>
          <a:p>
            <a:pPr lvl="1"/>
            <a:r>
              <a:rPr lang="en-US" dirty="0" smtClean="0"/>
              <a:t>Pipette holder (driven shield)</a:t>
            </a:r>
          </a:p>
          <a:p>
            <a:r>
              <a:rPr lang="en-US" dirty="0" smtClean="0"/>
              <a:t>Capacitance of the immersed tip</a:t>
            </a:r>
          </a:p>
          <a:p>
            <a:pPr lvl="1"/>
            <a:r>
              <a:rPr lang="en-US" dirty="0" smtClean="0"/>
              <a:t>Internal solution separated from bath solution by a non-conductive material (glass)</a:t>
            </a:r>
          </a:p>
          <a:p>
            <a:pPr lvl="1"/>
            <a:r>
              <a:rPr lang="en-US" dirty="0" smtClean="0"/>
              <a:t>Amount of solution inside the pipette</a:t>
            </a:r>
          </a:p>
          <a:p>
            <a:pPr lvl="1"/>
            <a:r>
              <a:rPr lang="en-US" dirty="0" smtClean="0"/>
              <a:t>Depth of the bath solution</a:t>
            </a:r>
          </a:p>
          <a:p>
            <a:pPr lvl="1"/>
            <a:r>
              <a:rPr lang="en-US" dirty="0" smtClean="0"/>
              <a:t>Thickness and type of glass</a:t>
            </a:r>
          </a:p>
          <a:p>
            <a:pPr lvl="1"/>
            <a:r>
              <a:rPr lang="en-US" dirty="0" smtClean="0"/>
              <a:t>Coating (</a:t>
            </a:r>
            <a:r>
              <a:rPr lang="en-US" dirty="0" err="1" smtClean="0"/>
              <a:t>Sylgard</a:t>
            </a:r>
            <a:r>
              <a:rPr lang="en-US" baseline="30000" dirty="0" err="1" smtClean="0"/>
              <a:t>tm</a:t>
            </a:r>
            <a:r>
              <a:rPr lang="en-US" dirty="0" smtClean="0"/>
              <a:t>)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Capacitance compensation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686800" cy="5029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2914650" y="2384425"/>
            <a:ext cx="1676400" cy="1371600"/>
            <a:chOff x="1632" y="1715"/>
            <a:chExt cx="1056" cy="925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2914650" y="22859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4514850" y="30390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4591050" y="22860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14650" y="2179637"/>
            <a:ext cx="1676400" cy="249238"/>
            <a:chOff x="2286000" y="1873250"/>
            <a:chExt cx="1676400" cy="249238"/>
          </a:xfrm>
        </p:grpSpPr>
        <p:pic>
          <p:nvPicPr>
            <p:cNvPr id="20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066800" y="38862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Isosceles Triangle 27"/>
          <p:cNvSpPr/>
          <p:nvPr/>
        </p:nvSpPr>
        <p:spPr>
          <a:xfrm rot="12260437">
            <a:off x="842819" y="32396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9"/>
          <p:cNvCxnSpPr>
            <a:stCxn id="28" idx="3"/>
            <a:endCxn id="16" idx="2"/>
          </p:cNvCxnSpPr>
          <p:nvPr/>
        </p:nvCxnSpPr>
        <p:spPr>
          <a:xfrm rot="5400000" flipH="1" flipV="1">
            <a:off x="1740066" y="2202232"/>
            <a:ext cx="611390" cy="1585377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828925" y="33909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838450" y="38862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4" name="Elbow Connector 9"/>
          <p:cNvCxnSpPr/>
          <p:nvPr/>
        </p:nvCxnSpPr>
        <p:spPr>
          <a:xfrm flipV="1">
            <a:off x="4676775" y="3123483"/>
            <a:ext cx="676275" cy="127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9"/>
          <p:cNvCxnSpPr/>
          <p:nvPr/>
        </p:nvCxnSpPr>
        <p:spPr>
          <a:xfrm>
            <a:off x="2905126" y="3520981"/>
            <a:ext cx="2447924" cy="363076"/>
          </a:xfrm>
          <a:prstGeom prst="bentConnector3">
            <a:avLst>
              <a:gd name="adj1" fmla="val -195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Elbow Connector 9"/>
          <p:cNvCxnSpPr>
            <a:stCxn id="46" idx="4"/>
          </p:cNvCxnSpPr>
          <p:nvPr/>
        </p:nvCxnSpPr>
        <p:spPr>
          <a:xfrm rot="16200000" flipH="1">
            <a:off x="6675954" y="2713553"/>
            <a:ext cx="459343" cy="2952750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7848600" y="40386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H="1" flipV="1">
            <a:off x="5410200" y="2681763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Line 29"/>
          <p:cNvSpPr>
            <a:spLocks noChangeShapeType="1"/>
          </p:cNvSpPr>
          <p:nvPr/>
        </p:nvSpPr>
        <p:spPr bwMode="auto">
          <a:xfrm flipV="1">
            <a:off x="7086600" y="2681764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89"/>
          <p:cNvGrpSpPr/>
          <p:nvPr/>
        </p:nvGrpSpPr>
        <p:grpSpPr>
          <a:xfrm>
            <a:off x="5410200" y="2575401"/>
            <a:ext cx="1676400" cy="249238"/>
            <a:chOff x="2286000" y="1873250"/>
            <a:chExt cx="1676400" cy="249238"/>
          </a:xfrm>
        </p:grpSpPr>
        <p:pic>
          <p:nvPicPr>
            <p:cNvPr id="41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42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Group 67"/>
          <p:cNvGrpSpPr/>
          <p:nvPr/>
        </p:nvGrpSpPr>
        <p:grpSpPr>
          <a:xfrm>
            <a:off x="5353050" y="2807732"/>
            <a:ext cx="1800225" cy="1371600"/>
            <a:chOff x="4905375" y="2971800"/>
            <a:chExt cx="1800225" cy="1371600"/>
          </a:xfrm>
        </p:grpSpPr>
        <p:grpSp>
          <p:nvGrpSpPr>
            <p:cNvPr id="45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48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54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9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53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Oval 19"/>
          <p:cNvSpPr>
            <a:spLocks noChangeArrowheads="1"/>
          </p:cNvSpPr>
          <p:nvPr/>
        </p:nvSpPr>
        <p:spPr bwMode="auto">
          <a:xfrm>
            <a:off x="7010400" y="3445907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58" name="Elbow Connector 9"/>
          <p:cNvCxnSpPr>
            <a:stCxn id="57" idx="6"/>
          </p:cNvCxnSpPr>
          <p:nvPr/>
        </p:nvCxnSpPr>
        <p:spPr>
          <a:xfrm>
            <a:off x="7162800" y="3522107"/>
            <a:ext cx="1143000" cy="5929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7924800" y="3276600"/>
            <a:ext cx="35137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2838450" y="26130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7" name="Group 67"/>
          <p:cNvGrpSpPr/>
          <p:nvPr/>
        </p:nvGrpSpPr>
        <p:grpSpPr>
          <a:xfrm rot="10800000" flipV="1">
            <a:off x="2514600" y="4724400"/>
            <a:ext cx="1800225" cy="1371600"/>
            <a:chOff x="4905375" y="2971800"/>
            <a:chExt cx="1800225" cy="1371600"/>
          </a:xfrm>
        </p:grpSpPr>
        <p:grpSp>
          <p:nvGrpSpPr>
            <p:cNvPr id="68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71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77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2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76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69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>
            <a:off x="2667000" y="2057400"/>
            <a:ext cx="4800600" cy="2590800"/>
          </a:xfrm>
          <a:prstGeom prst="rect">
            <a:avLst/>
          </a:prstGeom>
          <a:solidFill>
            <a:schemeClr val="accent3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Elbow Connector 9"/>
          <p:cNvCxnSpPr>
            <a:endCxn id="70" idx="2"/>
          </p:cNvCxnSpPr>
          <p:nvPr/>
        </p:nvCxnSpPr>
        <p:spPr>
          <a:xfrm rot="10800000" flipV="1">
            <a:off x="4314825" y="4419600"/>
            <a:ext cx="1095376" cy="603250"/>
          </a:xfrm>
          <a:prstGeom prst="bentConnector3">
            <a:avLst>
              <a:gd name="adj1" fmla="val -1304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2" name="Oval 19"/>
          <p:cNvSpPr>
            <a:spLocks noChangeArrowheads="1"/>
          </p:cNvSpPr>
          <p:nvPr/>
        </p:nvSpPr>
        <p:spPr bwMode="auto">
          <a:xfrm>
            <a:off x="5353050" y="43434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87" name="Elbow Connector 9"/>
          <p:cNvCxnSpPr/>
          <p:nvPr/>
        </p:nvCxnSpPr>
        <p:spPr>
          <a:xfrm rot="16200000" flipV="1">
            <a:off x="2033588" y="4976812"/>
            <a:ext cx="609600" cy="409576"/>
          </a:xfrm>
          <a:prstGeom prst="bentConnector3">
            <a:avLst>
              <a:gd name="adj1" fmla="val 885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1957692" y="4799012"/>
            <a:ext cx="385458" cy="77788"/>
            <a:chOff x="1957692" y="3352800"/>
            <a:chExt cx="385458" cy="77788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97" name="Oval 19"/>
          <p:cNvSpPr>
            <a:spLocks noChangeArrowheads="1"/>
          </p:cNvSpPr>
          <p:nvPr/>
        </p:nvSpPr>
        <p:spPr bwMode="auto">
          <a:xfrm>
            <a:off x="2462676" y="537446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8" name="Elbow Connector 9"/>
          <p:cNvCxnSpPr/>
          <p:nvPr/>
        </p:nvCxnSpPr>
        <p:spPr>
          <a:xfrm rot="16200000" flipV="1">
            <a:off x="1112782" y="3764018"/>
            <a:ext cx="2057400" cy="15764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0" name="Oval 19"/>
          <p:cNvSpPr>
            <a:spLocks noChangeArrowheads="1"/>
          </p:cNvSpPr>
          <p:nvPr/>
        </p:nvSpPr>
        <p:spPr bwMode="auto">
          <a:xfrm>
            <a:off x="2065492" y="261844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1" name="Group 100"/>
          <p:cNvGrpSpPr/>
          <p:nvPr/>
        </p:nvGrpSpPr>
        <p:grpSpPr>
          <a:xfrm rot="18272226">
            <a:off x="862977" y="4485320"/>
            <a:ext cx="385458" cy="77788"/>
            <a:chOff x="1957692" y="3352800"/>
            <a:chExt cx="385458" cy="77788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04" name="Elbow Connector 9"/>
          <p:cNvCxnSpPr/>
          <p:nvPr/>
        </p:nvCxnSpPr>
        <p:spPr>
          <a:xfrm rot="16200000" flipV="1">
            <a:off x="814388" y="4291012"/>
            <a:ext cx="304800" cy="104776"/>
          </a:xfrm>
          <a:prstGeom prst="bentConnector3">
            <a:avLst>
              <a:gd name="adj1" fmla="val 4867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07" name="Group 20"/>
          <p:cNvGrpSpPr>
            <a:grpSpLocks/>
          </p:cNvGrpSpPr>
          <p:nvPr/>
        </p:nvGrpSpPr>
        <p:grpSpPr bwMode="auto">
          <a:xfrm>
            <a:off x="1066800" y="4876800"/>
            <a:ext cx="304800" cy="304800"/>
            <a:chOff x="1392" y="3456"/>
            <a:chExt cx="288" cy="240"/>
          </a:xfrm>
        </p:grpSpPr>
        <p:sp>
          <p:nvSpPr>
            <p:cNvPr id="108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13" name="Elbow Connector 9"/>
          <p:cNvCxnSpPr>
            <a:stCxn id="108" idx="0"/>
          </p:cNvCxnSpPr>
          <p:nvPr/>
        </p:nvCxnSpPr>
        <p:spPr>
          <a:xfrm rot="5400000" flipH="1">
            <a:off x="990600" y="4648200"/>
            <a:ext cx="381000" cy="76200"/>
          </a:xfrm>
          <a:prstGeom prst="bentConnector3">
            <a:avLst>
              <a:gd name="adj1" fmla="val 69416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648200" y="5410200"/>
            <a:ext cx="3337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Fast and slow components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(magnitude and time constant)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and slow capacitance compensation</a:t>
            </a:r>
            <a:endParaRPr lang="en-US" dirty="0"/>
          </a:p>
        </p:txBody>
      </p:sp>
      <p:pic>
        <p:nvPicPr>
          <p:cNvPr id="4" name="Picture 2" descr="http://www.scientifica.uk.com/imagelibrary/200b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7648575" cy="3201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36"/>
          <p:cNvSpPr>
            <a:spLocks noChangeShapeType="1"/>
          </p:cNvSpPr>
          <p:nvPr/>
        </p:nvSpPr>
        <p:spPr bwMode="auto">
          <a:xfrm>
            <a:off x="1355725" y="3770312"/>
            <a:ext cx="15875" cy="420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Line 36"/>
          <p:cNvSpPr>
            <a:spLocks noChangeShapeType="1"/>
          </p:cNvSpPr>
          <p:nvPr/>
        </p:nvSpPr>
        <p:spPr bwMode="auto">
          <a:xfrm>
            <a:off x="1812616" y="3786496"/>
            <a:ext cx="15875" cy="420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Seal formation and </a:t>
            </a:r>
            <a:br>
              <a:rPr lang="en-US" dirty="0" smtClean="0"/>
            </a:br>
            <a:r>
              <a:rPr lang="en-US" dirty="0" smtClean="0"/>
              <a:t>capacitance </a:t>
            </a:r>
            <a:br>
              <a:rPr lang="en-US" dirty="0" smtClean="0"/>
            </a:br>
            <a:r>
              <a:rPr lang="en-US" dirty="0" smtClean="0"/>
              <a:t>compensation</a:t>
            </a:r>
            <a:endParaRPr lang="en-US" dirty="0"/>
          </a:p>
        </p:txBody>
      </p:sp>
      <p:pic>
        <p:nvPicPr>
          <p:cNvPr id="80898" name="Picture 2" descr="File:Patchmodes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609600"/>
            <a:ext cx="3790950" cy="5429251"/>
          </a:xfrm>
          <a:prstGeom prst="rect">
            <a:avLst/>
          </a:prstGeom>
          <a:noFill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4114800" cy="2720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2590800" y="2514600"/>
            <a:ext cx="22860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3124200" y="2667000"/>
            <a:ext cx="320040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3445184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5800" y="3884612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5800" y="4324040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5800" y="4755376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629719"/>
            <a:ext cx="3962400" cy="390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" name="Right Arrow 23"/>
          <p:cNvSpPr/>
          <p:nvPr/>
        </p:nvSpPr>
        <p:spPr>
          <a:xfrm>
            <a:off x="5831660" y="1929276"/>
            <a:ext cx="509124" cy="3648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3429000" y="2895600"/>
            <a:ext cx="979755" cy="762000"/>
            <a:chOff x="3429000" y="2895600"/>
            <a:chExt cx="979755" cy="762000"/>
          </a:xfrm>
        </p:grpSpPr>
        <p:sp>
          <p:nvSpPr>
            <p:cNvPr id="15" name="Up-Down Arrow 14"/>
            <p:cNvSpPr/>
            <p:nvPr/>
          </p:nvSpPr>
          <p:spPr>
            <a:xfrm>
              <a:off x="3810000" y="3200400"/>
              <a:ext cx="152400" cy="4572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29000" y="2895600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1. offset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52401" y="3199108"/>
            <a:ext cx="533399" cy="1906291"/>
            <a:chOff x="152401" y="3199108"/>
            <a:chExt cx="533399" cy="1906291"/>
          </a:xfrm>
        </p:grpSpPr>
        <p:sp>
          <p:nvSpPr>
            <p:cNvPr id="27" name="TextBox 26"/>
            <p:cNvSpPr txBox="1"/>
            <p:nvPr/>
          </p:nvSpPr>
          <p:spPr>
            <a:xfrm rot="16200000">
              <a:off x="-616079" y="396758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2. Seal formation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533400" y="3505200"/>
              <a:ext cx="152400" cy="1143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24000" y="5029200"/>
            <a:ext cx="3455021" cy="609600"/>
            <a:chOff x="1524000" y="5029200"/>
            <a:chExt cx="3455021" cy="609600"/>
          </a:xfrm>
        </p:grpSpPr>
        <p:sp>
          <p:nvSpPr>
            <p:cNvPr id="25" name="Down Arrow 24"/>
            <p:cNvSpPr/>
            <p:nvPr/>
          </p:nvSpPr>
          <p:spPr>
            <a:xfrm>
              <a:off x="1524000" y="5029200"/>
              <a:ext cx="228600" cy="6096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28800" y="5257800"/>
              <a:ext cx="3150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3. Capacitance compensation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281282" y="1219200"/>
            <a:ext cx="799294" cy="1067594"/>
            <a:chOff x="5281282" y="1219200"/>
            <a:chExt cx="799294" cy="1067594"/>
          </a:xfrm>
        </p:grpSpPr>
        <p:sp>
          <p:nvSpPr>
            <p:cNvPr id="30" name="TextBox 29"/>
            <p:cNvSpPr txBox="1"/>
            <p:nvPr/>
          </p:nvSpPr>
          <p:spPr>
            <a:xfrm>
              <a:off x="5410200" y="1219200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5mV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4977276" y="1981200"/>
              <a:ext cx="6096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patch clamp technique: historical background. </a:t>
            </a:r>
          </a:p>
          <a:p>
            <a:pPr lvl="0"/>
            <a:r>
              <a:rPr lang="en-US" dirty="0"/>
              <a:t>Patch clamp configurations. </a:t>
            </a:r>
          </a:p>
          <a:p>
            <a:pPr lvl="0"/>
            <a:r>
              <a:rPr lang="en-US" dirty="0"/>
              <a:t>Errors associated with patch clamping.</a:t>
            </a:r>
          </a:p>
          <a:p>
            <a:r>
              <a:rPr lang="en-US" dirty="0"/>
              <a:t>Liquid junction potentials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Seal formation and </a:t>
            </a:r>
            <a:br>
              <a:rPr lang="en-US" dirty="0" smtClean="0"/>
            </a:br>
            <a:r>
              <a:rPr lang="en-US" dirty="0" smtClean="0"/>
              <a:t>capacitance </a:t>
            </a:r>
            <a:br>
              <a:rPr lang="en-US" dirty="0" smtClean="0"/>
            </a:br>
            <a:r>
              <a:rPr lang="en-US" dirty="0" smtClean="0"/>
              <a:t>compensation</a:t>
            </a:r>
            <a:endParaRPr lang="en-US" dirty="0"/>
          </a:p>
        </p:txBody>
      </p:sp>
      <p:pic>
        <p:nvPicPr>
          <p:cNvPr id="80898" name="Picture 2" descr="File:Patchmodes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609600"/>
            <a:ext cx="3790950" cy="5429251"/>
          </a:xfrm>
          <a:prstGeom prst="rect">
            <a:avLst/>
          </a:prstGeom>
          <a:noFill/>
        </p:spPr>
      </p:pic>
      <p:sp>
        <p:nvSpPr>
          <p:cNvPr id="24" name="Right Arrow 23"/>
          <p:cNvSpPr/>
          <p:nvPr/>
        </p:nvSpPr>
        <p:spPr>
          <a:xfrm rot="5400000">
            <a:off x="6505322" y="3124200"/>
            <a:ext cx="509124" cy="3648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35"/>
          <p:cNvGrpSpPr/>
          <p:nvPr/>
        </p:nvGrpSpPr>
        <p:grpSpPr>
          <a:xfrm>
            <a:off x="5281282" y="1219200"/>
            <a:ext cx="799294" cy="1067594"/>
            <a:chOff x="5281282" y="1219200"/>
            <a:chExt cx="799294" cy="1067594"/>
          </a:xfrm>
        </p:grpSpPr>
        <p:sp>
          <p:nvSpPr>
            <p:cNvPr id="30" name="TextBox 29"/>
            <p:cNvSpPr txBox="1"/>
            <p:nvPr/>
          </p:nvSpPr>
          <p:spPr>
            <a:xfrm>
              <a:off x="5410200" y="1219200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5mV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4977276" y="1981200"/>
              <a:ext cx="6096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76600"/>
            <a:ext cx="5607838" cy="3016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0" name="Straight Connector 19"/>
          <p:cNvCxnSpPr/>
          <p:nvPr/>
        </p:nvCxnSpPr>
        <p:spPr>
          <a:xfrm>
            <a:off x="609600" y="5334000"/>
            <a:ext cx="4114800" cy="1681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09600" y="4443876"/>
            <a:ext cx="4114800" cy="1681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09600" y="3672103"/>
            <a:ext cx="4114800" cy="1681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5105400" y="2895600"/>
            <a:ext cx="13716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5791200" y="4876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800600" y="2438400"/>
            <a:ext cx="1752600" cy="2743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Electrical properties of the membrane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40424" r="53055" b="6520"/>
          <a:stretch>
            <a:fillRect/>
          </a:stretch>
        </p:blipFill>
        <p:spPr bwMode="auto">
          <a:xfrm>
            <a:off x="533400" y="2819400"/>
            <a:ext cx="38862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5" name="Group 14"/>
          <p:cNvGrpSpPr/>
          <p:nvPr/>
        </p:nvGrpSpPr>
        <p:grpSpPr>
          <a:xfrm>
            <a:off x="914400" y="1981200"/>
            <a:ext cx="2667000" cy="611188"/>
            <a:chOff x="914400" y="2819400"/>
            <a:chExt cx="2667000" cy="611188"/>
          </a:xfrm>
        </p:grpSpPr>
        <p:cxnSp>
          <p:nvCxnSpPr>
            <p:cNvPr id="6" name="Straight Connector 5"/>
            <p:cNvCxnSpPr/>
            <p:nvPr/>
          </p:nvCxnSpPr>
          <p:spPr>
            <a:xfrm rot="5400000" flipH="1" flipV="1">
              <a:off x="762000" y="3123406"/>
              <a:ext cx="60960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 flipH="1" flipV="1">
              <a:off x="3124994" y="3123406"/>
              <a:ext cx="60960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0800000">
              <a:off x="1066800" y="2819400"/>
              <a:ext cx="236220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914400" y="3427412"/>
              <a:ext cx="15160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3429794" y="3429000"/>
              <a:ext cx="15160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5445940" y="4640108"/>
            <a:ext cx="304800" cy="304800"/>
            <a:chOff x="1392" y="3456"/>
            <a:chExt cx="288" cy="240"/>
          </a:xfrm>
        </p:grpSpPr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3" name="Picture 16" descr="asdpg29e"/>
          <p:cNvPicPr>
            <a:picLocks noChangeAspect="1" noChangeArrowheads="1"/>
          </p:cNvPicPr>
          <p:nvPr/>
        </p:nvPicPr>
        <p:blipFill>
          <a:blip r:embed="rId4" cstate="print"/>
          <a:srcRect l="11360" t="46742" r="11005" b="23074"/>
          <a:stretch>
            <a:fillRect/>
          </a:stretch>
        </p:blipFill>
        <p:spPr bwMode="auto">
          <a:xfrm rot="16200000">
            <a:off x="5560240" y="3848100"/>
            <a:ext cx="609600" cy="228600"/>
          </a:xfrm>
          <a:prstGeom prst="rect">
            <a:avLst/>
          </a:prstGeom>
          <a:noFill/>
        </p:spPr>
      </p:pic>
      <p:cxnSp>
        <p:nvCxnSpPr>
          <p:cNvPr id="26" name="Elbow Connector 9"/>
          <p:cNvCxnSpPr/>
          <p:nvPr/>
        </p:nvCxnSpPr>
        <p:spPr>
          <a:xfrm rot="16200000" flipV="1">
            <a:off x="5195888" y="4252913"/>
            <a:ext cx="609601" cy="18097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257800" y="3962400"/>
            <a:ext cx="304800" cy="76200"/>
            <a:chOff x="1957692" y="3352800"/>
            <a:chExt cx="385458" cy="77788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4" name="Picture 16" descr="asdpg29e"/>
          <p:cNvPicPr>
            <a:picLocks noChangeAspect="1" noChangeArrowheads="1"/>
          </p:cNvPicPr>
          <p:nvPr/>
        </p:nvPicPr>
        <p:blipFill>
          <a:blip r:embed="rId4" cstate="print"/>
          <a:srcRect l="11360" t="46742" r="11005" b="23074"/>
          <a:stretch>
            <a:fillRect/>
          </a:stretch>
        </p:blipFill>
        <p:spPr bwMode="auto">
          <a:xfrm rot="16200000">
            <a:off x="5295900" y="3086100"/>
            <a:ext cx="609600" cy="228600"/>
          </a:xfrm>
          <a:prstGeom prst="rect">
            <a:avLst/>
          </a:prstGeom>
          <a:noFill/>
        </p:spPr>
      </p:pic>
      <p:cxnSp>
        <p:nvCxnSpPr>
          <p:cNvPr id="35" name="Elbow Connector 9"/>
          <p:cNvCxnSpPr/>
          <p:nvPr/>
        </p:nvCxnSpPr>
        <p:spPr>
          <a:xfrm flipV="1">
            <a:off x="5594968" y="4199092"/>
            <a:ext cx="266698" cy="152400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9"/>
          <p:cNvCxnSpPr/>
          <p:nvPr/>
        </p:nvCxnSpPr>
        <p:spPr>
          <a:xfrm>
            <a:off x="5608794" y="3589492"/>
            <a:ext cx="264338" cy="76200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Elbow Connector 9"/>
          <p:cNvCxnSpPr>
            <a:endCxn id="34" idx="1"/>
          </p:cNvCxnSpPr>
          <p:nvPr/>
        </p:nvCxnSpPr>
        <p:spPr>
          <a:xfrm rot="5400000" flipH="1" flipV="1">
            <a:off x="5284942" y="3630458"/>
            <a:ext cx="441016" cy="190500"/>
          </a:xfrm>
          <a:prstGeom prst="bentConnector3">
            <a:avLst>
              <a:gd name="adj1" fmla="val 83028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715000" y="304800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10200" y="2450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75492" y="37893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76800" y="383427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4800" y="213360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Δ</a:t>
            </a:r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998692" y="3918568"/>
            <a:ext cx="33528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93892" y="3272084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in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80368" y="3513496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ss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010400" y="1676400"/>
            <a:ext cx="1981200" cy="3657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7" name="Object 25"/>
          <p:cNvGraphicFramePr>
            <a:graphicFrameLocks noChangeAspect="1"/>
          </p:cNvGraphicFramePr>
          <p:nvPr/>
        </p:nvGraphicFramePr>
        <p:xfrm>
          <a:off x="7256463" y="1954213"/>
          <a:ext cx="1512887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2" name="Equation" r:id="rId5" imgW="711000" imgH="457200" progId="Equation.3">
                  <p:embed/>
                </p:oleObj>
              </mc:Choice>
              <mc:Fallback>
                <p:oleObj name="Equation" r:id="rId5" imgW="7110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6463" y="1954213"/>
                        <a:ext cx="1512887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25"/>
          <p:cNvGraphicFramePr>
            <a:graphicFrameLocks noChangeAspect="1"/>
          </p:cNvGraphicFramePr>
          <p:nvPr/>
        </p:nvGraphicFramePr>
        <p:xfrm>
          <a:off x="7340600" y="3044825"/>
          <a:ext cx="127000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3" name="Equation" r:id="rId7" imgW="596880" imgH="431640" progId="Equation.3">
                  <p:embed/>
                </p:oleObj>
              </mc:Choice>
              <mc:Fallback>
                <p:oleObj name="Equation" r:id="rId7" imgW="5968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0600" y="3044825"/>
                        <a:ext cx="1270000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5"/>
          <p:cNvGraphicFramePr>
            <a:graphicFrameLocks noChangeAspect="1"/>
          </p:cNvGraphicFramePr>
          <p:nvPr/>
        </p:nvGraphicFramePr>
        <p:xfrm>
          <a:off x="7140575" y="4237038"/>
          <a:ext cx="1620838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4" name="Equation" r:id="rId9" imgW="761760" imgH="241200" progId="Equation.3">
                  <p:embed/>
                </p:oleObj>
              </mc:Choice>
              <mc:Fallback>
                <p:oleObj name="Equation" r:id="rId9" imgW="76176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0575" y="4237038"/>
                        <a:ext cx="1620838" cy="512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2743200" y="6183868"/>
            <a:ext cx="39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Specific cell capacitance is ~1µF/cm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457200" y="2971800"/>
            <a:ext cx="4953000" cy="3810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resistance</a:t>
            </a:r>
            <a:endParaRPr lang="en-US" dirty="0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1219200" y="41148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Isosceles Triangle 15"/>
          <p:cNvSpPr/>
          <p:nvPr/>
        </p:nvSpPr>
        <p:spPr>
          <a:xfrm rot="12260437">
            <a:off x="1795317" y="3725430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62000" y="5029200"/>
            <a:ext cx="1676400" cy="1524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1226884" y="4713016"/>
            <a:ext cx="41549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a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2251502" y="5574268"/>
            <a:ext cx="47481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m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>
            <a:off x="3162300" y="3086100"/>
            <a:ext cx="914400" cy="9906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858000" y="3429000"/>
            <a:ext cx="1752600" cy="3124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7503340" y="6011708"/>
            <a:ext cx="304800" cy="304800"/>
            <a:chOff x="1392" y="3456"/>
            <a:chExt cx="288" cy="240"/>
          </a:xfrm>
        </p:grpSpPr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8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7617640" y="5219700"/>
            <a:ext cx="609600" cy="228600"/>
          </a:xfrm>
          <a:prstGeom prst="rect">
            <a:avLst/>
          </a:prstGeom>
          <a:noFill/>
        </p:spPr>
      </p:pic>
      <p:cxnSp>
        <p:nvCxnSpPr>
          <p:cNvPr id="29" name="Elbow Connector 9"/>
          <p:cNvCxnSpPr/>
          <p:nvPr/>
        </p:nvCxnSpPr>
        <p:spPr>
          <a:xfrm rot="16200000" flipV="1">
            <a:off x="7253288" y="5624513"/>
            <a:ext cx="609601" cy="18097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7315200" y="5334000"/>
            <a:ext cx="304800" cy="76200"/>
            <a:chOff x="1957692" y="3352800"/>
            <a:chExt cx="385458" cy="77788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3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7353300" y="4229101"/>
            <a:ext cx="609600" cy="228600"/>
          </a:xfrm>
          <a:prstGeom prst="rect">
            <a:avLst/>
          </a:prstGeom>
          <a:noFill/>
        </p:spPr>
      </p:pic>
      <p:cxnSp>
        <p:nvCxnSpPr>
          <p:cNvPr id="34" name="Elbow Connector 9"/>
          <p:cNvCxnSpPr>
            <a:endCxn id="28" idx="1"/>
          </p:cNvCxnSpPr>
          <p:nvPr/>
        </p:nvCxnSpPr>
        <p:spPr>
          <a:xfrm flipV="1">
            <a:off x="7652368" y="5638800"/>
            <a:ext cx="270072" cy="84292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9"/>
          <p:cNvCxnSpPr/>
          <p:nvPr/>
        </p:nvCxnSpPr>
        <p:spPr>
          <a:xfrm>
            <a:off x="7620000" y="4953000"/>
            <a:ext cx="310532" cy="84292"/>
          </a:xfrm>
          <a:prstGeom prst="bentConnector3">
            <a:avLst>
              <a:gd name="adj1" fmla="val 9788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Elbow Connector 9"/>
          <p:cNvCxnSpPr>
            <a:endCxn id="33" idx="1"/>
          </p:cNvCxnSpPr>
          <p:nvPr/>
        </p:nvCxnSpPr>
        <p:spPr>
          <a:xfrm rot="5400000" flipH="1" flipV="1">
            <a:off x="7219951" y="4895851"/>
            <a:ext cx="685799" cy="190500"/>
          </a:xfrm>
          <a:prstGeom prst="bentConnector3">
            <a:avLst>
              <a:gd name="adj1" fmla="val 5542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72400" y="419100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67600" y="3593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32892" y="51609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34200" y="520587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57170" y="460968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55" name="Shape 54"/>
          <p:cNvCxnSpPr>
            <a:stCxn id="16" idx="3"/>
            <a:endCxn id="20" idx="3"/>
          </p:cNvCxnSpPr>
          <p:nvPr/>
        </p:nvCxnSpPr>
        <p:spPr>
          <a:xfrm rot="5400000" flipH="1" flipV="1">
            <a:off x="2562390" y="3224581"/>
            <a:ext cx="204990" cy="918629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286000" y="3212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66800" y="548640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09800" y="4724400"/>
            <a:ext cx="30107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</a:t>
            </a:r>
            <a:r>
              <a:rPr lang="en-US" baseline="-25000" dirty="0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r>
              <a:rPr lang="en-US" dirty="0" smtClean="0">
                <a:solidFill>
                  <a:schemeClr val="bg1"/>
                </a:solidFill>
              </a:rPr>
              <a:t> + R</a:t>
            </a:r>
            <a:r>
              <a:rPr lang="en-US" baseline="-25000" dirty="0" smtClean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 + 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ref</a:t>
            </a:r>
            <a:r>
              <a:rPr lang="en-US" dirty="0" smtClean="0">
                <a:solidFill>
                  <a:schemeClr val="bg1"/>
                </a:solidFill>
              </a:rPr>
              <a:t> + other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9" name="Group 20"/>
          <p:cNvGrpSpPr>
            <a:grpSpLocks/>
          </p:cNvGrpSpPr>
          <p:nvPr/>
        </p:nvGrpSpPr>
        <p:grpSpPr bwMode="auto">
          <a:xfrm>
            <a:off x="3032632" y="6240076"/>
            <a:ext cx="304800" cy="304800"/>
            <a:chOff x="1392" y="3456"/>
            <a:chExt cx="288" cy="240"/>
          </a:xfrm>
        </p:grpSpPr>
        <p:sp>
          <p:nvSpPr>
            <p:cNvPr id="60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3124200" y="5867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ref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67" name="Elbow Connector 66"/>
          <p:cNvCxnSpPr>
            <a:endCxn id="19" idx="1"/>
          </p:cNvCxnSpPr>
          <p:nvPr/>
        </p:nvCxnSpPr>
        <p:spPr>
          <a:xfrm rot="16200000" flipH="1">
            <a:off x="1594366" y="5101798"/>
            <a:ext cx="697468" cy="616804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1" name="Elbow Connector 66"/>
          <p:cNvCxnSpPr/>
          <p:nvPr/>
        </p:nvCxnSpPr>
        <p:spPr>
          <a:xfrm>
            <a:off x="2650112" y="5758934"/>
            <a:ext cx="550288" cy="489466"/>
          </a:xfrm>
          <a:prstGeom prst="bentConnector3">
            <a:avLst>
              <a:gd name="adj1" fmla="val 97476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57200" y="1295400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“Series resistance and space clamp artifacts can render worthless the handsomest results once they are subjected to critical review”</a:t>
            </a:r>
          </a:p>
          <a:p>
            <a:pPr algn="ctr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457200" y="2971800"/>
            <a:ext cx="4953000" cy="3810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resistance</a:t>
            </a:r>
            <a:endParaRPr lang="en-US" dirty="0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1219200" y="41148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Isosceles Triangle 15"/>
          <p:cNvSpPr/>
          <p:nvPr/>
        </p:nvSpPr>
        <p:spPr>
          <a:xfrm rot="12260437">
            <a:off x="1795317" y="3725430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62000" y="5029200"/>
            <a:ext cx="1676400" cy="1524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1226884" y="4713016"/>
            <a:ext cx="41549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a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2251502" y="5574268"/>
            <a:ext cx="47481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m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>
            <a:off x="3162300" y="3086100"/>
            <a:ext cx="914400" cy="9906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858000" y="3429000"/>
            <a:ext cx="1752600" cy="3124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503340" y="6011708"/>
            <a:ext cx="304800" cy="304800"/>
            <a:chOff x="1392" y="3456"/>
            <a:chExt cx="288" cy="240"/>
          </a:xfrm>
        </p:grpSpPr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8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7617640" y="5219700"/>
            <a:ext cx="609600" cy="228600"/>
          </a:xfrm>
          <a:prstGeom prst="rect">
            <a:avLst/>
          </a:prstGeom>
          <a:noFill/>
        </p:spPr>
      </p:pic>
      <p:cxnSp>
        <p:nvCxnSpPr>
          <p:cNvPr id="29" name="Elbow Connector 9"/>
          <p:cNvCxnSpPr/>
          <p:nvPr/>
        </p:nvCxnSpPr>
        <p:spPr>
          <a:xfrm rot="16200000" flipV="1">
            <a:off x="7253288" y="5624513"/>
            <a:ext cx="609601" cy="18097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4" name="Group 29"/>
          <p:cNvGrpSpPr/>
          <p:nvPr/>
        </p:nvGrpSpPr>
        <p:grpSpPr>
          <a:xfrm>
            <a:off x="7315200" y="5334000"/>
            <a:ext cx="304800" cy="76200"/>
            <a:chOff x="1957692" y="3352800"/>
            <a:chExt cx="385458" cy="77788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3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7353300" y="4229101"/>
            <a:ext cx="609600" cy="228600"/>
          </a:xfrm>
          <a:prstGeom prst="rect">
            <a:avLst/>
          </a:prstGeom>
          <a:noFill/>
        </p:spPr>
      </p:pic>
      <p:cxnSp>
        <p:nvCxnSpPr>
          <p:cNvPr id="34" name="Elbow Connector 9"/>
          <p:cNvCxnSpPr>
            <a:endCxn id="28" idx="1"/>
          </p:cNvCxnSpPr>
          <p:nvPr/>
        </p:nvCxnSpPr>
        <p:spPr>
          <a:xfrm flipV="1">
            <a:off x="7652368" y="5638800"/>
            <a:ext cx="270072" cy="84292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9"/>
          <p:cNvCxnSpPr/>
          <p:nvPr/>
        </p:nvCxnSpPr>
        <p:spPr>
          <a:xfrm>
            <a:off x="7620000" y="4953000"/>
            <a:ext cx="310532" cy="84292"/>
          </a:xfrm>
          <a:prstGeom prst="bentConnector3">
            <a:avLst>
              <a:gd name="adj1" fmla="val 9788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Elbow Connector 9"/>
          <p:cNvCxnSpPr>
            <a:endCxn id="33" idx="1"/>
          </p:cNvCxnSpPr>
          <p:nvPr/>
        </p:nvCxnSpPr>
        <p:spPr>
          <a:xfrm rot="5400000" flipH="1" flipV="1">
            <a:off x="7219951" y="4895851"/>
            <a:ext cx="685799" cy="190500"/>
          </a:xfrm>
          <a:prstGeom prst="bentConnector3">
            <a:avLst>
              <a:gd name="adj1" fmla="val 5542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72400" y="419100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67600" y="3593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32892" y="51609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34200" y="520587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57170" y="460968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55" name="Shape 54"/>
          <p:cNvCxnSpPr>
            <a:stCxn id="16" idx="3"/>
            <a:endCxn id="20" idx="3"/>
          </p:cNvCxnSpPr>
          <p:nvPr/>
        </p:nvCxnSpPr>
        <p:spPr>
          <a:xfrm rot="5400000" flipH="1" flipV="1">
            <a:off x="2562390" y="3224581"/>
            <a:ext cx="204990" cy="918629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286000" y="3212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66800" y="548640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032632" y="6240076"/>
            <a:ext cx="304800" cy="304800"/>
            <a:chOff x="1392" y="3456"/>
            <a:chExt cx="288" cy="240"/>
          </a:xfrm>
        </p:grpSpPr>
        <p:sp>
          <p:nvSpPr>
            <p:cNvPr id="60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3124200" y="5867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ref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67" name="Elbow Connector 66"/>
          <p:cNvCxnSpPr>
            <a:endCxn id="19" idx="1"/>
          </p:cNvCxnSpPr>
          <p:nvPr/>
        </p:nvCxnSpPr>
        <p:spPr>
          <a:xfrm rot="16200000" flipH="1">
            <a:off x="1594366" y="5101798"/>
            <a:ext cx="697468" cy="616804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1" name="Elbow Connector 66"/>
          <p:cNvCxnSpPr/>
          <p:nvPr/>
        </p:nvCxnSpPr>
        <p:spPr>
          <a:xfrm>
            <a:off x="2650112" y="5758934"/>
            <a:ext cx="550288" cy="489466"/>
          </a:xfrm>
          <a:prstGeom prst="bentConnector3">
            <a:avLst>
              <a:gd name="adj1" fmla="val 97476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57200" y="11430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Steady-state errors</a:t>
            </a:r>
          </a:p>
          <a:p>
            <a:pPr algn="ctr"/>
            <a:endParaRPr lang="en-US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3810000" y="167640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Vm</a:t>
            </a:r>
            <a:r>
              <a:rPr lang="en-US" dirty="0" smtClean="0"/>
              <a:t> ≠ </a:t>
            </a:r>
            <a:r>
              <a:rPr lang="en-US" dirty="0" err="1" smtClean="0"/>
              <a:t>Vpip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048000" y="4800600"/>
            <a:ext cx="2252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V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 = </a:t>
            </a:r>
            <a:r>
              <a:rPr lang="en-US" b="1" dirty="0" err="1" smtClean="0">
                <a:solidFill>
                  <a:schemeClr val="bg1"/>
                </a:solidFill>
              </a:rPr>
              <a:t>V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pip</a:t>
            </a:r>
            <a:r>
              <a:rPr lang="en-US" b="1" dirty="0" smtClean="0">
                <a:solidFill>
                  <a:schemeClr val="bg1"/>
                </a:solidFill>
              </a:rPr>
              <a:t> –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 x R</a:t>
            </a:r>
            <a:r>
              <a:rPr lang="en-US" b="1" baseline="-25000" dirty="0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133600" y="5562600"/>
            <a:ext cx="533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71272" y="512845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baseline="-25000" dirty="0" err="1" smtClean="0">
                <a:solidFill>
                  <a:srgbClr val="FF0000"/>
                </a:solidFill>
              </a:rPr>
              <a:t>m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4572000" cy="3048000"/>
          </a:xfrm>
        </p:spPr>
        <p:txBody>
          <a:bodyPr/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m</a:t>
            </a:r>
            <a:r>
              <a:rPr lang="en-US" dirty="0" smtClean="0"/>
              <a:t> deviates from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pip</a:t>
            </a:r>
            <a:endParaRPr lang="en-US" baseline="-25000" dirty="0" smtClean="0"/>
          </a:p>
          <a:p>
            <a:r>
              <a:rPr lang="en-US" dirty="0" err="1" smtClean="0"/>
              <a:t>I</a:t>
            </a:r>
            <a:r>
              <a:rPr lang="en-US" baseline="-25000" dirty="0" err="1" smtClean="0"/>
              <a:t>m</a:t>
            </a:r>
            <a:r>
              <a:rPr lang="en-US" dirty="0" smtClean="0"/>
              <a:t> is underestimated and kinetically distorted </a:t>
            </a: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886200" cy="486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10400" y="5410200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 R</a:t>
            </a:r>
            <a:r>
              <a:rPr lang="en-US" baseline="-25000" dirty="0" smtClean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88668"/>
            <a:ext cx="475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Amstrong</a:t>
            </a:r>
            <a:r>
              <a:rPr lang="en-US" dirty="0" smtClean="0"/>
              <a:t> &amp; </a:t>
            </a:r>
            <a:r>
              <a:rPr lang="en-US" dirty="0" err="1" smtClean="0"/>
              <a:t>Gilly</a:t>
            </a:r>
            <a:r>
              <a:rPr lang="en-US" dirty="0" smtClean="0"/>
              <a:t> (Methods in </a:t>
            </a:r>
            <a:r>
              <a:rPr lang="en-US" dirty="0" err="1" smtClean="0"/>
              <a:t>Enzymology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533400" y="1600200"/>
            <a:ext cx="4572000" cy="472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Series resistance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685800" y="3048000"/>
            <a:ext cx="4207184" cy="846967"/>
            <a:chOff x="2041216" y="3481598"/>
            <a:chExt cx="5181600" cy="846967"/>
          </a:xfrm>
        </p:grpSpPr>
        <p:sp>
          <p:nvSpPr>
            <p:cNvPr id="5" name="Freeform 4"/>
            <p:cNvSpPr/>
            <p:nvPr/>
          </p:nvSpPr>
          <p:spPr>
            <a:xfrm>
              <a:off x="3114085" y="3481598"/>
              <a:ext cx="2055377" cy="763349"/>
            </a:xfrm>
            <a:custGeom>
              <a:avLst/>
              <a:gdLst>
                <a:gd name="connsiteX0" fmla="*/ 0 w 2055377"/>
                <a:gd name="connsiteY0" fmla="*/ 763349 h 763349"/>
                <a:gd name="connsiteX1" fmla="*/ 550258 w 2055377"/>
                <a:gd name="connsiteY1" fmla="*/ 115986 h 763349"/>
                <a:gd name="connsiteX2" fmla="*/ 2055377 w 2055377"/>
                <a:gd name="connsiteY2" fmla="*/ 67434 h 763349"/>
                <a:gd name="connsiteX3" fmla="*/ 2055377 w 2055377"/>
                <a:gd name="connsiteY3" fmla="*/ 67434 h 76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377" h="763349">
                  <a:moveTo>
                    <a:pt x="0" y="763349"/>
                  </a:moveTo>
                  <a:cubicBezTo>
                    <a:pt x="103847" y="497660"/>
                    <a:pt x="207695" y="231972"/>
                    <a:pt x="550258" y="115986"/>
                  </a:cubicBezTo>
                  <a:cubicBezTo>
                    <a:pt x="892821" y="0"/>
                    <a:pt x="2055377" y="67434"/>
                    <a:pt x="2055377" y="67434"/>
                  </a:cubicBezTo>
                  <a:lnTo>
                    <a:pt x="2055377" y="67434"/>
                  </a:ln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 flipV="1">
              <a:off x="5167439" y="3565216"/>
              <a:ext cx="2055377" cy="763349"/>
            </a:xfrm>
            <a:custGeom>
              <a:avLst/>
              <a:gdLst>
                <a:gd name="connsiteX0" fmla="*/ 0 w 2055377"/>
                <a:gd name="connsiteY0" fmla="*/ 763349 h 763349"/>
                <a:gd name="connsiteX1" fmla="*/ 550258 w 2055377"/>
                <a:gd name="connsiteY1" fmla="*/ 115986 h 763349"/>
                <a:gd name="connsiteX2" fmla="*/ 2055377 w 2055377"/>
                <a:gd name="connsiteY2" fmla="*/ 67434 h 763349"/>
                <a:gd name="connsiteX3" fmla="*/ 2055377 w 2055377"/>
                <a:gd name="connsiteY3" fmla="*/ 67434 h 76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377" h="763349">
                  <a:moveTo>
                    <a:pt x="0" y="763349"/>
                  </a:moveTo>
                  <a:cubicBezTo>
                    <a:pt x="103847" y="497660"/>
                    <a:pt x="207695" y="231972"/>
                    <a:pt x="550258" y="115986"/>
                  </a:cubicBezTo>
                  <a:cubicBezTo>
                    <a:pt x="892821" y="0"/>
                    <a:pt x="2055377" y="67434"/>
                    <a:pt x="2055377" y="67434"/>
                  </a:cubicBezTo>
                  <a:lnTo>
                    <a:pt x="2055377" y="67434"/>
                  </a:ln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2041216" y="4270572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677710" y="4478942"/>
            <a:ext cx="4288764" cy="1488260"/>
            <a:chOff x="2033125" y="4912540"/>
            <a:chExt cx="5282075" cy="1488260"/>
          </a:xfrm>
        </p:grpSpPr>
        <p:cxnSp>
          <p:nvCxnSpPr>
            <p:cNvPr id="17" name="Straight Connector 16"/>
            <p:cNvCxnSpPr/>
            <p:nvPr/>
          </p:nvCxnSpPr>
          <p:spPr>
            <a:xfrm rot="10800000">
              <a:off x="2033125" y="5674540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3114085" y="4981322"/>
              <a:ext cx="2087745" cy="718843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flipV="1">
              <a:off x="5227455" y="5638799"/>
              <a:ext cx="2087745" cy="762000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 flipH="1" flipV="1">
              <a:off x="2710832" y="529354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4828248" y="601980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85800" y="1964342"/>
            <a:ext cx="4165024" cy="802460"/>
            <a:chOff x="2041216" y="2397940"/>
            <a:chExt cx="5129676" cy="802460"/>
          </a:xfrm>
        </p:grpSpPr>
        <p:cxnSp>
          <p:nvCxnSpPr>
            <p:cNvPr id="27" name="Straight Connector 26"/>
            <p:cNvCxnSpPr/>
            <p:nvPr/>
          </p:nvCxnSpPr>
          <p:spPr>
            <a:xfrm rot="10800000">
              <a:off x="2041216" y="3159940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2718923" y="277894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4836339" y="281940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124200" y="2422216"/>
              <a:ext cx="210786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233524" y="3188936"/>
              <a:ext cx="1937368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6172200" y="2286000"/>
            <a:ext cx="1752600" cy="3124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0" name="Group 20"/>
          <p:cNvGrpSpPr>
            <a:grpSpLocks/>
          </p:cNvGrpSpPr>
          <p:nvPr/>
        </p:nvGrpSpPr>
        <p:grpSpPr bwMode="auto">
          <a:xfrm>
            <a:off x="6817540" y="4868708"/>
            <a:ext cx="304800" cy="304800"/>
            <a:chOff x="1392" y="3456"/>
            <a:chExt cx="288" cy="240"/>
          </a:xfrm>
        </p:grpSpPr>
        <p:sp>
          <p:nvSpPr>
            <p:cNvPr id="41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46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6931840" y="4076700"/>
            <a:ext cx="609600" cy="228600"/>
          </a:xfrm>
          <a:prstGeom prst="rect">
            <a:avLst/>
          </a:prstGeom>
          <a:noFill/>
        </p:spPr>
      </p:pic>
      <p:cxnSp>
        <p:nvCxnSpPr>
          <p:cNvPr id="47" name="Elbow Connector 9"/>
          <p:cNvCxnSpPr/>
          <p:nvPr/>
        </p:nvCxnSpPr>
        <p:spPr>
          <a:xfrm rot="16200000" flipV="1">
            <a:off x="6567488" y="4481513"/>
            <a:ext cx="609601" cy="18097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6629400" y="4191000"/>
            <a:ext cx="304800" cy="76200"/>
            <a:chOff x="1957692" y="3352800"/>
            <a:chExt cx="385458" cy="77788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51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6667500" y="3086101"/>
            <a:ext cx="609600" cy="228600"/>
          </a:xfrm>
          <a:prstGeom prst="rect">
            <a:avLst/>
          </a:prstGeom>
          <a:noFill/>
        </p:spPr>
      </p:pic>
      <p:cxnSp>
        <p:nvCxnSpPr>
          <p:cNvPr id="52" name="Elbow Connector 9"/>
          <p:cNvCxnSpPr>
            <a:endCxn id="46" idx="1"/>
          </p:cNvCxnSpPr>
          <p:nvPr/>
        </p:nvCxnSpPr>
        <p:spPr>
          <a:xfrm flipV="1">
            <a:off x="6966568" y="4495800"/>
            <a:ext cx="270072" cy="84292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Elbow Connector 9"/>
          <p:cNvCxnSpPr/>
          <p:nvPr/>
        </p:nvCxnSpPr>
        <p:spPr>
          <a:xfrm>
            <a:off x="6934200" y="3810000"/>
            <a:ext cx="310532" cy="84292"/>
          </a:xfrm>
          <a:prstGeom prst="bentConnector3">
            <a:avLst>
              <a:gd name="adj1" fmla="val 9788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Elbow Connector 9"/>
          <p:cNvCxnSpPr>
            <a:endCxn id="51" idx="1"/>
          </p:cNvCxnSpPr>
          <p:nvPr/>
        </p:nvCxnSpPr>
        <p:spPr>
          <a:xfrm rot="5400000" flipH="1" flipV="1">
            <a:off x="6534151" y="3752851"/>
            <a:ext cx="685799" cy="190500"/>
          </a:xfrm>
          <a:prstGeom prst="bentConnector3">
            <a:avLst>
              <a:gd name="adj1" fmla="val 5542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86600" y="304800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81800" y="2450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47092" y="40179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48400" y="406287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71370" y="346668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8200" y="22860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85488" y="3440668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29571" y="48122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7200" y="914401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Temporal errors</a:t>
            </a:r>
          </a:p>
          <a:p>
            <a:pPr algn="ctr"/>
            <a:endParaRPr lang="en-US" sz="2800" dirty="0"/>
          </a:p>
        </p:txBody>
      </p:sp>
      <p:sp>
        <p:nvSpPr>
          <p:cNvPr id="65" name="TextBox 64"/>
          <p:cNvSpPr txBox="1"/>
          <p:nvPr/>
        </p:nvSpPr>
        <p:spPr>
          <a:xfrm>
            <a:off x="1752600" y="342900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bg1"/>
                </a:solidFill>
              </a:rPr>
              <a:t>τ ≈ </a:t>
            </a:r>
            <a:r>
              <a:rPr lang="en-US" b="1" dirty="0" smtClean="0">
                <a:solidFill>
                  <a:schemeClr val="bg1"/>
                </a:solidFill>
              </a:rPr>
              <a:t>R</a:t>
            </a:r>
            <a:r>
              <a:rPr lang="en-US" b="1" baseline="-25000" dirty="0" smtClean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 x C</a:t>
            </a:r>
            <a:r>
              <a:rPr lang="en-US" b="1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"/>
            <a:ext cx="5486400" cy="627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3244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14600"/>
            <a:ext cx="873239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533400" y="1600200"/>
            <a:ext cx="4572000" cy="472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Series resistance</a:t>
            </a:r>
            <a:endParaRPr lang="en-US" dirty="0"/>
          </a:p>
        </p:txBody>
      </p:sp>
      <p:grpSp>
        <p:nvGrpSpPr>
          <p:cNvPr id="3" name="Group 36"/>
          <p:cNvGrpSpPr/>
          <p:nvPr/>
        </p:nvGrpSpPr>
        <p:grpSpPr>
          <a:xfrm>
            <a:off x="685800" y="3048000"/>
            <a:ext cx="4207184" cy="846967"/>
            <a:chOff x="2041216" y="3481598"/>
            <a:chExt cx="5181600" cy="846967"/>
          </a:xfrm>
        </p:grpSpPr>
        <p:sp>
          <p:nvSpPr>
            <p:cNvPr id="5" name="Freeform 4"/>
            <p:cNvSpPr/>
            <p:nvPr/>
          </p:nvSpPr>
          <p:spPr>
            <a:xfrm>
              <a:off x="3114085" y="3481598"/>
              <a:ext cx="2055377" cy="763349"/>
            </a:xfrm>
            <a:custGeom>
              <a:avLst/>
              <a:gdLst>
                <a:gd name="connsiteX0" fmla="*/ 0 w 2055377"/>
                <a:gd name="connsiteY0" fmla="*/ 763349 h 763349"/>
                <a:gd name="connsiteX1" fmla="*/ 550258 w 2055377"/>
                <a:gd name="connsiteY1" fmla="*/ 115986 h 763349"/>
                <a:gd name="connsiteX2" fmla="*/ 2055377 w 2055377"/>
                <a:gd name="connsiteY2" fmla="*/ 67434 h 763349"/>
                <a:gd name="connsiteX3" fmla="*/ 2055377 w 2055377"/>
                <a:gd name="connsiteY3" fmla="*/ 67434 h 76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377" h="763349">
                  <a:moveTo>
                    <a:pt x="0" y="763349"/>
                  </a:moveTo>
                  <a:cubicBezTo>
                    <a:pt x="103847" y="497660"/>
                    <a:pt x="207695" y="231972"/>
                    <a:pt x="550258" y="115986"/>
                  </a:cubicBezTo>
                  <a:cubicBezTo>
                    <a:pt x="892821" y="0"/>
                    <a:pt x="2055377" y="67434"/>
                    <a:pt x="2055377" y="67434"/>
                  </a:cubicBezTo>
                  <a:lnTo>
                    <a:pt x="2055377" y="67434"/>
                  </a:ln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 flipV="1">
              <a:off x="5167439" y="3565216"/>
              <a:ext cx="2055377" cy="763349"/>
            </a:xfrm>
            <a:custGeom>
              <a:avLst/>
              <a:gdLst>
                <a:gd name="connsiteX0" fmla="*/ 0 w 2055377"/>
                <a:gd name="connsiteY0" fmla="*/ 763349 h 763349"/>
                <a:gd name="connsiteX1" fmla="*/ 550258 w 2055377"/>
                <a:gd name="connsiteY1" fmla="*/ 115986 h 763349"/>
                <a:gd name="connsiteX2" fmla="*/ 2055377 w 2055377"/>
                <a:gd name="connsiteY2" fmla="*/ 67434 h 763349"/>
                <a:gd name="connsiteX3" fmla="*/ 2055377 w 2055377"/>
                <a:gd name="connsiteY3" fmla="*/ 67434 h 76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377" h="763349">
                  <a:moveTo>
                    <a:pt x="0" y="763349"/>
                  </a:moveTo>
                  <a:cubicBezTo>
                    <a:pt x="103847" y="497660"/>
                    <a:pt x="207695" y="231972"/>
                    <a:pt x="550258" y="115986"/>
                  </a:cubicBezTo>
                  <a:cubicBezTo>
                    <a:pt x="892821" y="0"/>
                    <a:pt x="2055377" y="67434"/>
                    <a:pt x="2055377" y="67434"/>
                  </a:cubicBezTo>
                  <a:lnTo>
                    <a:pt x="2055377" y="67434"/>
                  </a:ln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2041216" y="4270572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" name="Group 37"/>
          <p:cNvGrpSpPr/>
          <p:nvPr/>
        </p:nvGrpSpPr>
        <p:grpSpPr>
          <a:xfrm>
            <a:off x="677710" y="4478942"/>
            <a:ext cx="4288764" cy="1488260"/>
            <a:chOff x="2033125" y="4912540"/>
            <a:chExt cx="5282075" cy="1488260"/>
          </a:xfrm>
        </p:grpSpPr>
        <p:cxnSp>
          <p:nvCxnSpPr>
            <p:cNvPr id="17" name="Straight Connector 16"/>
            <p:cNvCxnSpPr/>
            <p:nvPr/>
          </p:nvCxnSpPr>
          <p:spPr>
            <a:xfrm rot="10800000">
              <a:off x="2033125" y="5674540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3114085" y="4981322"/>
              <a:ext cx="2087745" cy="718843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flipV="1">
              <a:off x="5227455" y="5638799"/>
              <a:ext cx="2087745" cy="762000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 flipH="1" flipV="1">
              <a:off x="2710832" y="529354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4828248" y="601980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7" name="Group 35"/>
          <p:cNvGrpSpPr/>
          <p:nvPr/>
        </p:nvGrpSpPr>
        <p:grpSpPr>
          <a:xfrm>
            <a:off x="685800" y="1964342"/>
            <a:ext cx="4165024" cy="802460"/>
            <a:chOff x="2041216" y="2397940"/>
            <a:chExt cx="5129676" cy="802460"/>
          </a:xfrm>
        </p:grpSpPr>
        <p:cxnSp>
          <p:nvCxnSpPr>
            <p:cNvPr id="27" name="Straight Connector 26"/>
            <p:cNvCxnSpPr/>
            <p:nvPr/>
          </p:nvCxnSpPr>
          <p:spPr>
            <a:xfrm rot="10800000">
              <a:off x="2041216" y="3159940"/>
              <a:ext cx="10668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2718923" y="277894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4836339" y="2819400"/>
              <a:ext cx="762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124200" y="2422216"/>
              <a:ext cx="210786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233524" y="3188936"/>
              <a:ext cx="1937368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6172200" y="2286000"/>
            <a:ext cx="1752600" cy="3124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6817540" y="4868708"/>
            <a:ext cx="304800" cy="304800"/>
            <a:chOff x="1392" y="3456"/>
            <a:chExt cx="288" cy="240"/>
          </a:xfrm>
        </p:grpSpPr>
        <p:sp>
          <p:nvSpPr>
            <p:cNvPr id="41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46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6931840" y="4076700"/>
            <a:ext cx="609600" cy="228600"/>
          </a:xfrm>
          <a:prstGeom prst="rect">
            <a:avLst/>
          </a:prstGeom>
          <a:noFill/>
        </p:spPr>
      </p:pic>
      <p:cxnSp>
        <p:nvCxnSpPr>
          <p:cNvPr id="47" name="Elbow Connector 9"/>
          <p:cNvCxnSpPr/>
          <p:nvPr/>
        </p:nvCxnSpPr>
        <p:spPr>
          <a:xfrm rot="16200000" flipV="1">
            <a:off x="6567488" y="4481513"/>
            <a:ext cx="609601" cy="180976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9" name="Group 47"/>
          <p:cNvGrpSpPr/>
          <p:nvPr/>
        </p:nvGrpSpPr>
        <p:grpSpPr>
          <a:xfrm>
            <a:off x="6629400" y="4191000"/>
            <a:ext cx="304800" cy="76200"/>
            <a:chOff x="1957692" y="3352800"/>
            <a:chExt cx="385458" cy="77788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962150" y="34290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957692" y="3352800"/>
              <a:ext cx="381000" cy="1588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51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6667500" y="3086101"/>
            <a:ext cx="609600" cy="228600"/>
          </a:xfrm>
          <a:prstGeom prst="rect">
            <a:avLst/>
          </a:prstGeom>
          <a:noFill/>
        </p:spPr>
      </p:pic>
      <p:cxnSp>
        <p:nvCxnSpPr>
          <p:cNvPr id="52" name="Elbow Connector 9"/>
          <p:cNvCxnSpPr>
            <a:endCxn id="46" idx="1"/>
          </p:cNvCxnSpPr>
          <p:nvPr/>
        </p:nvCxnSpPr>
        <p:spPr>
          <a:xfrm flipV="1">
            <a:off x="6966568" y="4495800"/>
            <a:ext cx="270072" cy="84292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Elbow Connector 9"/>
          <p:cNvCxnSpPr/>
          <p:nvPr/>
        </p:nvCxnSpPr>
        <p:spPr>
          <a:xfrm>
            <a:off x="6934200" y="3810000"/>
            <a:ext cx="310532" cy="84292"/>
          </a:xfrm>
          <a:prstGeom prst="bentConnector3">
            <a:avLst>
              <a:gd name="adj1" fmla="val 9788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Elbow Connector 9"/>
          <p:cNvCxnSpPr>
            <a:endCxn id="51" idx="1"/>
          </p:cNvCxnSpPr>
          <p:nvPr/>
        </p:nvCxnSpPr>
        <p:spPr>
          <a:xfrm rot="5400000" flipH="1" flipV="1">
            <a:off x="6534151" y="3752851"/>
            <a:ext cx="685799" cy="190500"/>
          </a:xfrm>
          <a:prstGeom prst="bentConnector3">
            <a:avLst>
              <a:gd name="adj1" fmla="val 5542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86600" y="304800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81800" y="24500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47092" y="40179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48400" y="406287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71370" y="346668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8200" y="22860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85488" y="3440668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29571" y="48122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7200" y="914401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Temporal errors</a:t>
            </a:r>
          </a:p>
          <a:p>
            <a:pPr algn="ctr"/>
            <a:endParaRPr lang="en-US" sz="2800" dirty="0"/>
          </a:p>
        </p:txBody>
      </p:sp>
      <p:sp>
        <p:nvSpPr>
          <p:cNvPr id="65" name="TextBox 64"/>
          <p:cNvSpPr txBox="1"/>
          <p:nvPr/>
        </p:nvSpPr>
        <p:spPr>
          <a:xfrm>
            <a:off x="1752600" y="342900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bg1"/>
                </a:solidFill>
              </a:rPr>
              <a:t>τ ≈ </a:t>
            </a:r>
            <a:r>
              <a:rPr lang="en-US" b="1" dirty="0" smtClean="0">
                <a:solidFill>
                  <a:schemeClr val="bg1"/>
                </a:solidFill>
              </a:rPr>
              <a:t>R</a:t>
            </a:r>
            <a:r>
              <a:rPr lang="en-US" b="1" baseline="-25000" dirty="0" smtClean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 x C</a:t>
            </a:r>
            <a:r>
              <a:rPr lang="en-US" b="1" baseline="-25000" dirty="0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343400" y="5410200"/>
            <a:ext cx="4541628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solution: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Patch small cells (minimize 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Minimize R</a:t>
            </a:r>
            <a:r>
              <a:rPr lang="en-US" baseline="-25000" dirty="0" smtClean="0">
                <a:solidFill>
                  <a:schemeClr val="bg1"/>
                </a:solidFill>
              </a:rPr>
              <a:t>s </a:t>
            </a:r>
            <a:r>
              <a:rPr lang="en-US" dirty="0" smtClean="0">
                <a:solidFill>
                  <a:schemeClr val="bg1"/>
                </a:solidFill>
              </a:rPr>
              <a:t>(low 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r>
              <a:rPr lang="en-US" dirty="0" smtClean="0">
                <a:solidFill>
                  <a:schemeClr val="bg1"/>
                </a:solidFill>
              </a:rPr>
              <a:t> &amp; good break-in)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Supercharge </a:t>
            </a:r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cmd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pSp>
        <p:nvGrpSpPr>
          <p:cNvPr id="10" name="Group 108"/>
          <p:cNvGrpSpPr/>
          <p:nvPr/>
        </p:nvGrpSpPr>
        <p:grpSpPr>
          <a:xfrm>
            <a:off x="1539117" y="1219200"/>
            <a:ext cx="3390242" cy="2306224"/>
            <a:chOff x="1539117" y="1219200"/>
            <a:chExt cx="3390242" cy="2306224"/>
          </a:xfrm>
        </p:grpSpPr>
        <p:sp>
          <p:nvSpPr>
            <p:cNvPr id="71" name="Freeform 70"/>
            <p:cNvSpPr/>
            <p:nvPr/>
          </p:nvSpPr>
          <p:spPr>
            <a:xfrm rot="236148">
              <a:off x="1539117" y="1274546"/>
              <a:ext cx="1752919" cy="718843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 rot="21369312" flipV="1">
              <a:off x="3234221" y="2763424"/>
              <a:ext cx="1695138" cy="762000"/>
            </a:xfrm>
            <a:custGeom>
              <a:avLst/>
              <a:gdLst>
                <a:gd name="connsiteX0" fmla="*/ 0 w 2087745"/>
                <a:gd name="connsiteY0" fmla="*/ 0 h 718843"/>
                <a:gd name="connsiteX1" fmla="*/ 493614 w 2087745"/>
                <a:gd name="connsiteY1" fmla="*/ 606903 h 718843"/>
                <a:gd name="connsiteX2" fmla="*/ 2087745 w 2087745"/>
                <a:gd name="connsiteY2" fmla="*/ 671639 h 71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745" h="718843">
                  <a:moveTo>
                    <a:pt x="0" y="0"/>
                  </a:moveTo>
                  <a:cubicBezTo>
                    <a:pt x="72828" y="247481"/>
                    <a:pt x="145657" y="494963"/>
                    <a:pt x="493614" y="606903"/>
                  </a:cubicBezTo>
                  <a:cubicBezTo>
                    <a:pt x="841571" y="718843"/>
                    <a:pt x="1464658" y="695241"/>
                    <a:pt x="2087745" y="671639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 flipH="1" flipV="1">
              <a:off x="1166052" y="1600200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 flipH="1" flipV="1">
              <a:off x="2887916" y="3131884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1" name="Group 110"/>
          <p:cNvGrpSpPr/>
          <p:nvPr/>
        </p:nvGrpSpPr>
        <p:grpSpPr>
          <a:xfrm>
            <a:off x="1539368" y="4495800"/>
            <a:ext cx="2156652" cy="1447800"/>
            <a:chOff x="1539368" y="4495800"/>
            <a:chExt cx="2156652" cy="1447800"/>
          </a:xfrm>
        </p:grpSpPr>
        <p:sp>
          <p:nvSpPr>
            <p:cNvPr id="103" name="Freeform 102"/>
            <p:cNvSpPr/>
            <p:nvPr/>
          </p:nvSpPr>
          <p:spPr>
            <a:xfrm>
              <a:off x="1539368" y="4495800"/>
              <a:ext cx="434148" cy="727422"/>
            </a:xfrm>
            <a:custGeom>
              <a:avLst/>
              <a:gdLst>
                <a:gd name="connsiteX0" fmla="*/ 16649 w 485375"/>
                <a:gd name="connsiteY0" fmla="*/ 0 h 727422"/>
                <a:gd name="connsiteX1" fmla="*/ 78121 w 485375"/>
                <a:gd name="connsiteY1" fmla="*/ 607039 h 727422"/>
                <a:gd name="connsiteX2" fmla="*/ 485375 w 485375"/>
                <a:gd name="connsiteY2" fmla="*/ 722299 h 72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375" h="727422">
                  <a:moveTo>
                    <a:pt x="16649" y="0"/>
                  </a:moveTo>
                  <a:cubicBezTo>
                    <a:pt x="8324" y="243328"/>
                    <a:pt x="0" y="486656"/>
                    <a:pt x="78121" y="607039"/>
                  </a:cubicBezTo>
                  <a:cubicBezTo>
                    <a:pt x="156242" y="727422"/>
                    <a:pt x="320808" y="724860"/>
                    <a:pt x="485375" y="722299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 flipV="1">
              <a:off x="3261872" y="5216178"/>
              <a:ext cx="434148" cy="727422"/>
            </a:xfrm>
            <a:custGeom>
              <a:avLst/>
              <a:gdLst>
                <a:gd name="connsiteX0" fmla="*/ 16649 w 485375"/>
                <a:gd name="connsiteY0" fmla="*/ 0 h 727422"/>
                <a:gd name="connsiteX1" fmla="*/ 78121 w 485375"/>
                <a:gd name="connsiteY1" fmla="*/ 607039 h 727422"/>
                <a:gd name="connsiteX2" fmla="*/ 485375 w 485375"/>
                <a:gd name="connsiteY2" fmla="*/ 722299 h 72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375" h="727422">
                  <a:moveTo>
                    <a:pt x="16649" y="0"/>
                  </a:moveTo>
                  <a:cubicBezTo>
                    <a:pt x="8324" y="243328"/>
                    <a:pt x="0" y="486656"/>
                    <a:pt x="78121" y="607039"/>
                  </a:cubicBezTo>
                  <a:cubicBezTo>
                    <a:pt x="156242" y="727422"/>
                    <a:pt x="320808" y="724860"/>
                    <a:pt x="485375" y="722299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09"/>
          <p:cNvGrpSpPr/>
          <p:nvPr/>
        </p:nvGrpSpPr>
        <p:grpSpPr>
          <a:xfrm>
            <a:off x="1552175" y="3124199"/>
            <a:ext cx="2105425" cy="717818"/>
            <a:chOff x="1552175" y="3124199"/>
            <a:chExt cx="2105425" cy="717818"/>
          </a:xfrm>
        </p:grpSpPr>
        <p:sp>
          <p:nvSpPr>
            <p:cNvPr id="107" name="Freeform 106"/>
            <p:cNvSpPr/>
            <p:nvPr/>
          </p:nvSpPr>
          <p:spPr>
            <a:xfrm>
              <a:off x="1552175" y="3124199"/>
              <a:ext cx="445674" cy="702449"/>
            </a:xfrm>
            <a:custGeom>
              <a:avLst/>
              <a:gdLst>
                <a:gd name="connsiteX0" fmla="*/ 0 w 445674"/>
                <a:gd name="connsiteY0" fmla="*/ 773526 h 773526"/>
                <a:gd name="connsiteX1" fmla="*/ 107576 w 445674"/>
                <a:gd name="connsiteY1" fmla="*/ 128067 h 773526"/>
                <a:gd name="connsiteX2" fmla="*/ 445674 w 445674"/>
                <a:gd name="connsiteY2" fmla="*/ 5122 h 77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5674" h="773526">
                  <a:moveTo>
                    <a:pt x="0" y="773526"/>
                  </a:moveTo>
                  <a:cubicBezTo>
                    <a:pt x="16648" y="514830"/>
                    <a:pt x="33297" y="256134"/>
                    <a:pt x="107576" y="128067"/>
                  </a:cubicBezTo>
                  <a:cubicBezTo>
                    <a:pt x="181855" y="0"/>
                    <a:pt x="313764" y="2561"/>
                    <a:pt x="445674" y="5122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 107"/>
            <p:cNvSpPr/>
            <p:nvPr/>
          </p:nvSpPr>
          <p:spPr>
            <a:xfrm flipV="1">
              <a:off x="3211926" y="3139568"/>
              <a:ext cx="445674" cy="702449"/>
            </a:xfrm>
            <a:custGeom>
              <a:avLst/>
              <a:gdLst>
                <a:gd name="connsiteX0" fmla="*/ 0 w 445674"/>
                <a:gd name="connsiteY0" fmla="*/ 773526 h 773526"/>
                <a:gd name="connsiteX1" fmla="*/ 107576 w 445674"/>
                <a:gd name="connsiteY1" fmla="*/ 128067 h 773526"/>
                <a:gd name="connsiteX2" fmla="*/ 445674 w 445674"/>
                <a:gd name="connsiteY2" fmla="*/ 5122 h 77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5674" h="773526">
                  <a:moveTo>
                    <a:pt x="0" y="773526"/>
                  </a:moveTo>
                  <a:cubicBezTo>
                    <a:pt x="16648" y="514830"/>
                    <a:pt x="33297" y="256134"/>
                    <a:pt x="107576" y="128067"/>
                  </a:cubicBezTo>
                  <a:cubicBezTo>
                    <a:pt x="181855" y="0"/>
                    <a:pt x="313764" y="2561"/>
                    <a:pt x="445674" y="5122"/>
                  </a:cubicBezTo>
                </a:path>
              </a:pathLst>
            </a:cu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0162" name="Picture 2" descr="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29000"/>
            <a:ext cx="3183467" cy="3244850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81867" y="3124200"/>
            <a:ext cx="880533" cy="1447800"/>
            <a:chOff x="3624" y="1104"/>
            <a:chExt cx="624" cy="912"/>
          </a:xfrm>
        </p:grpSpPr>
        <p:sp>
          <p:nvSpPr>
            <p:cNvPr id="220165" name="Line 5"/>
            <p:cNvSpPr>
              <a:spLocks noChangeShapeType="1"/>
            </p:cNvSpPr>
            <p:nvPr/>
          </p:nvSpPr>
          <p:spPr bwMode="auto">
            <a:xfrm flipV="1">
              <a:off x="3624" y="1104"/>
              <a:ext cx="528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66" name="Line 6"/>
            <p:cNvSpPr>
              <a:spLocks noChangeShapeType="1"/>
            </p:cNvSpPr>
            <p:nvPr/>
          </p:nvSpPr>
          <p:spPr bwMode="auto">
            <a:xfrm flipV="1">
              <a:off x="3624" y="1104"/>
              <a:ext cx="624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 flipH="1">
            <a:off x="1320800" y="3276600"/>
            <a:ext cx="745067" cy="1371600"/>
            <a:chOff x="3624" y="1104"/>
            <a:chExt cx="624" cy="912"/>
          </a:xfrm>
        </p:grpSpPr>
        <p:sp>
          <p:nvSpPr>
            <p:cNvPr id="220168" name="Line 8"/>
            <p:cNvSpPr>
              <a:spLocks noChangeShapeType="1"/>
            </p:cNvSpPr>
            <p:nvPr/>
          </p:nvSpPr>
          <p:spPr bwMode="auto">
            <a:xfrm flipV="1">
              <a:off x="3624" y="1104"/>
              <a:ext cx="528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69" name="Line 9"/>
            <p:cNvSpPr>
              <a:spLocks noChangeShapeType="1"/>
            </p:cNvSpPr>
            <p:nvPr/>
          </p:nvSpPr>
          <p:spPr bwMode="auto">
            <a:xfrm flipV="1">
              <a:off x="3624" y="1104"/>
              <a:ext cx="624" cy="9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70" name="Line 10"/>
          <p:cNvSpPr>
            <a:spLocks noChangeShapeType="1"/>
          </p:cNvSpPr>
          <p:nvPr/>
        </p:nvSpPr>
        <p:spPr bwMode="auto">
          <a:xfrm flipV="1">
            <a:off x="3759200" y="2667000"/>
            <a:ext cx="4064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71" name="Line 11"/>
          <p:cNvSpPr>
            <a:spLocks noChangeShapeType="1"/>
          </p:cNvSpPr>
          <p:nvPr/>
        </p:nvSpPr>
        <p:spPr bwMode="auto">
          <a:xfrm>
            <a:off x="4164189" y="2668588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368800" y="2438400"/>
            <a:ext cx="270933" cy="533400"/>
            <a:chOff x="4440" y="1536"/>
            <a:chExt cx="192" cy="336"/>
          </a:xfrm>
        </p:grpSpPr>
        <p:sp>
          <p:nvSpPr>
            <p:cNvPr id="220173" name="Line 13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74" name="Line 14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75" name="Line 15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76" name="Line 16"/>
          <p:cNvSpPr>
            <a:spLocks noChangeShapeType="1"/>
          </p:cNvSpPr>
          <p:nvPr/>
        </p:nvSpPr>
        <p:spPr bwMode="auto">
          <a:xfrm>
            <a:off x="4639733" y="2667000"/>
            <a:ext cx="40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77" name="Oval 17"/>
          <p:cNvSpPr>
            <a:spLocks noChangeArrowheads="1"/>
          </p:cNvSpPr>
          <p:nvPr/>
        </p:nvSpPr>
        <p:spPr bwMode="auto">
          <a:xfrm>
            <a:off x="5046133" y="25908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78" name="Oval 18"/>
          <p:cNvSpPr>
            <a:spLocks noChangeArrowheads="1"/>
          </p:cNvSpPr>
          <p:nvPr/>
        </p:nvSpPr>
        <p:spPr bwMode="auto">
          <a:xfrm>
            <a:off x="5384800" y="23622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79" name="Oval 19"/>
          <p:cNvSpPr>
            <a:spLocks noChangeArrowheads="1"/>
          </p:cNvSpPr>
          <p:nvPr/>
        </p:nvSpPr>
        <p:spPr bwMode="auto">
          <a:xfrm>
            <a:off x="5384800" y="2819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80" name="Line 20"/>
          <p:cNvSpPr>
            <a:spLocks noChangeShapeType="1"/>
          </p:cNvSpPr>
          <p:nvPr/>
        </p:nvSpPr>
        <p:spPr bwMode="auto">
          <a:xfrm>
            <a:off x="5181600" y="2667000"/>
            <a:ext cx="2032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1" name="Line 21"/>
          <p:cNvSpPr>
            <a:spLocks noChangeShapeType="1"/>
          </p:cNvSpPr>
          <p:nvPr/>
        </p:nvSpPr>
        <p:spPr bwMode="auto">
          <a:xfrm>
            <a:off x="5520267" y="2895600"/>
            <a:ext cx="5418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6129867" y="2667000"/>
            <a:ext cx="44916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E</a:t>
            </a:r>
            <a:r>
              <a:rPr lang="en-US" baseline="-25000">
                <a:latin typeface="Comic Sans MS" pitchFamily="66" charset="0"/>
              </a:rPr>
              <a:t>m</a:t>
            </a: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 flipH="1">
            <a:off x="2946400" y="1600200"/>
            <a:ext cx="270933" cy="533400"/>
            <a:chOff x="4440" y="1536"/>
            <a:chExt cx="192" cy="336"/>
          </a:xfrm>
        </p:grpSpPr>
        <p:sp>
          <p:nvSpPr>
            <p:cNvPr id="220184" name="Line 24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85" name="Line 25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86" name="Line 26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187" name="Line 27"/>
          <p:cNvSpPr>
            <a:spLocks noChangeShapeType="1"/>
          </p:cNvSpPr>
          <p:nvPr/>
        </p:nvSpPr>
        <p:spPr bwMode="auto">
          <a:xfrm>
            <a:off x="3217333" y="1981200"/>
            <a:ext cx="223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8" name="Line 28"/>
          <p:cNvSpPr>
            <a:spLocks noChangeShapeType="1"/>
          </p:cNvSpPr>
          <p:nvPr/>
        </p:nvSpPr>
        <p:spPr bwMode="auto">
          <a:xfrm>
            <a:off x="5452533" y="19812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89" name="Line 29"/>
          <p:cNvSpPr>
            <a:spLocks noChangeShapeType="1"/>
          </p:cNvSpPr>
          <p:nvPr/>
        </p:nvSpPr>
        <p:spPr bwMode="auto">
          <a:xfrm>
            <a:off x="3217333" y="1752600"/>
            <a:ext cx="5418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0" name="Text Box 30"/>
          <p:cNvSpPr txBox="1">
            <a:spLocks noChangeArrowheads="1"/>
          </p:cNvSpPr>
          <p:nvPr/>
        </p:nvSpPr>
        <p:spPr bwMode="auto">
          <a:xfrm>
            <a:off x="3826934" y="1295400"/>
            <a:ext cx="220445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Command potential</a:t>
            </a:r>
            <a:endParaRPr lang="en-US" baseline="-25000">
              <a:latin typeface="Comic Sans MS" pitchFamily="66" charset="0"/>
            </a:endParaRPr>
          </a:p>
        </p:txBody>
      </p:sp>
      <p:sp>
        <p:nvSpPr>
          <p:cNvPr id="220191" name="Line 31"/>
          <p:cNvSpPr>
            <a:spLocks noChangeShapeType="1"/>
          </p:cNvSpPr>
          <p:nvPr/>
        </p:nvSpPr>
        <p:spPr bwMode="auto">
          <a:xfrm flipH="1">
            <a:off x="1185333" y="1828800"/>
            <a:ext cx="17610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2" name="Line 32"/>
          <p:cNvSpPr>
            <a:spLocks noChangeShapeType="1"/>
          </p:cNvSpPr>
          <p:nvPr/>
        </p:nvSpPr>
        <p:spPr bwMode="auto">
          <a:xfrm flipH="1" flipV="1">
            <a:off x="1185333" y="2895600"/>
            <a:ext cx="270933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3" name="Line 33"/>
          <p:cNvSpPr>
            <a:spLocks noChangeShapeType="1"/>
          </p:cNvSpPr>
          <p:nvPr/>
        </p:nvSpPr>
        <p:spPr bwMode="auto">
          <a:xfrm flipV="1">
            <a:off x="1185333" y="1828800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4" name="Line 34"/>
          <p:cNvSpPr>
            <a:spLocks noChangeShapeType="1"/>
          </p:cNvSpPr>
          <p:nvPr/>
        </p:nvSpPr>
        <p:spPr bwMode="auto">
          <a:xfrm flipV="1">
            <a:off x="2810933" y="12954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5" name="Line 35"/>
          <p:cNvSpPr>
            <a:spLocks noChangeShapeType="1"/>
          </p:cNvSpPr>
          <p:nvPr/>
        </p:nvSpPr>
        <p:spPr bwMode="auto">
          <a:xfrm flipV="1">
            <a:off x="3479800" y="12954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6" name="Rectangle 36"/>
          <p:cNvSpPr>
            <a:spLocks noChangeArrowheads="1"/>
          </p:cNvSpPr>
          <p:nvPr/>
        </p:nvSpPr>
        <p:spPr bwMode="auto">
          <a:xfrm>
            <a:off x="2949222" y="1260475"/>
            <a:ext cx="338667" cy="762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97" name="Line 37"/>
          <p:cNvSpPr>
            <a:spLocks noChangeShapeType="1"/>
          </p:cNvSpPr>
          <p:nvPr/>
        </p:nvSpPr>
        <p:spPr bwMode="auto">
          <a:xfrm flipH="1">
            <a:off x="2802467" y="1295400"/>
            <a:ext cx="1354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8" name="Line 38"/>
          <p:cNvSpPr>
            <a:spLocks noChangeShapeType="1"/>
          </p:cNvSpPr>
          <p:nvPr/>
        </p:nvSpPr>
        <p:spPr bwMode="auto">
          <a:xfrm>
            <a:off x="3285067" y="1295400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99" name="Line 39"/>
          <p:cNvSpPr>
            <a:spLocks noChangeShapeType="1"/>
          </p:cNvSpPr>
          <p:nvPr/>
        </p:nvSpPr>
        <p:spPr bwMode="auto">
          <a:xfrm flipV="1">
            <a:off x="3556000" y="4495800"/>
            <a:ext cx="406400" cy="3048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4842934" y="4191000"/>
            <a:ext cx="270933" cy="533400"/>
            <a:chOff x="4440" y="1536"/>
            <a:chExt cx="192" cy="336"/>
          </a:xfrm>
        </p:grpSpPr>
        <p:sp>
          <p:nvSpPr>
            <p:cNvPr id="220201" name="Line 41"/>
            <p:cNvSpPr>
              <a:spLocks noChangeShapeType="1"/>
            </p:cNvSpPr>
            <p:nvPr/>
          </p:nvSpPr>
          <p:spPr bwMode="auto">
            <a:xfrm>
              <a:off x="4440" y="153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202" name="Line 42"/>
            <p:cNvSpPr>
              <a:spLocks noChangeShapeType="1"/>
            </p:cNvSpPr>
            <p:nvPr/>
          </p:nvSpPr>
          <p:spPr bwMode="auto">
            <a:xfrm>
              <a:off x="4440" y="1536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203" name="Line 43"/>
            <p:cNvSpPr>
              <a:spLocks noChangeShapeType="1"/>
            </p:cNvSpPr>
            <p:nvPr/>
          </p:nvSpPr>
          <p:spPr bwMode="auto">
            <a:xfrm flipV="1">
              <a:off x="4440" y="1680"/>
              <a:ext cx="19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0204" name="Oval 44"/>
          <p:cNvSpPr>
            <a:spLocks noChangeArrowheads="1"/>
          </p:cNvSpPr>
          <p:nvPr/>
        </p:nvSpPr>
        <p:spPr bwMode="auto">
          <a:xfrm>
            <a:off x="4030133" y="44958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205" name="Line 45"/>
          <p:cNvSpPr>
            <a:spLocks noChangeShapeType="1"/>
          </p:cNvSpPr>
          <p:nvPr/>
        </p:nvSpPr>
        <p:spPr bwMode="auto">
          <a:xfrm>
            <a:off x="4165600" y="4572000"/>
            <a:ext cx="67733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6" name="Line 46"/>
          <p:cNvSpPr>
            <a:spLocks noChangeShapeType="1"/>
          </p:cNvSpPr>
          <p:nvPr/>
        </p:nvSpPr>
        <p:spPr bwMode="auto">
          <a:xfrm flipH="1" flipV="1">
            <a:off x="4639733" y="4038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7" name="Line 47"/>
          <p:cNvSpPr>
            <a:spLocks noChangeShapeType="1"/>
          </p:cNvSpPr>
          <p:nvPr/>
        </p:nvSpPr>
        <p:spPr bwMode="auto">
          <a:xfrm>
            <a:off x="4639733" y="4343400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8" name="Line 48"/>
          <p:cNvSpPr>
            <a:spLocks noChangeShapeType="1"/>
          </p:cNvSpPr>
          <p:nvPr/>
        </p:nvSpPr>
        <p:spPr bwMode="auto">
          <a:xfrm>
            <a:off x="5071534" y="4419600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09" name="Line 49"/>
          <p:cNvSpPr>
            <a:spLocks noChangeShapeType="1"/>
          </p:cNvSpPr>
          <p:nvPr/>
        </p:nvSpPr>
        <p:spPr bwMode="auto">
          <a:xfrm>
            <a:off x="4639733" y="4038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10" name="Line 50"/>
          <p:cNvSpPr>
            <a:spLocks noChangeShapeType="1"/>
          </p:cNvSpPr>
          <p:nvPr/>
        </p:nvSpPr>
        <p:spPr bwMode="auto">
          <a:xfrm>
            <a:off x="5249333" y="40386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211" name="Text Box 51"/>
          <p:cNvSpPr txBox="1">
            <a:spLocks noChangeArrowheads="1"/>
          </p:cNvSpPr>
          <p:nvPr/>
        </p:nvSpPr>
        <p:spPr bwMode="auto">
          <a:xfrm>
            <a:off x="5520267" y="3886200"/>
            <a:ext cx="102143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Current</a:t>
            </a:r>
          </a:p>
        </p:txBody>
      </p:sp>
      <p:sp>
        <p:nvSpPr>
          <p:cNvPr id="220212" name="Oval 52"/>
          <p:cNvSpPr>
            <a:spLocks noChangeArrowheads="1"/>
          </p:cNvSpPr>
          <p:nvPr/>
        </p:nvSpPr>
        <p:spPr bwMode="auto">
          <a:xfrm>
            <a:off x="3759200" y="1676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213" name="Oval 53"/>
          <p:cNvSpPr>
            <a:spLocks noChangeArrowheads="1"/>
          </p:cNvSpPr>
          <p:nvPr/>
        </p:nvSpPr>
        <p:spPr bwMode="auto">
          <a:xfrm>
            <a:off x="5655733" y="4343400"/>
            <a:ext cx="135467" cy="1524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0214" name="Object 54"/>
          <p:cNvGraphicFramePr>
            <a:graphicFrameLocks noChangeAspect="1"/>
          </p:cNvGraphicFramePr>
          <p:nvPr/>
        </p:nvGraphicFramePr>
        <p:xfrm>
          <a:off x="6333067" y="1295400"/>
          <a:ext cx="237066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Graph" r:id="rId4" imgW="2998080" imgH="3971520" progId="Origin50.Graph">
                  <p:embed/>
                </p:oleObj>
              </mc:Choice>
              <mc:Fallback>
                <p:oleObj name="Graph" r:id="rId4" imgW="2998080" imgH="3971520" progId="Origin50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1169" t="6554" r="17090" b="67978"/>
                      <a:stretch>
                        <a:fillRect/>
                      </a:stretch>
                    </p:blipFill>
                    <p:spPr bwMode="auto">
                      <a:xfrm>
                        <a:off x="6333067" y="1295400"/>
                        <a:ext cx="237066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215" name="Object 55"/>
          <p:cNvGraphicFramePr>
            <a:graphicFrameLocks noChangeAspect="1"/>
          </p:cNvGraphicFramePr>
          <p:nvPr/>
        </p:nvGraphicFramePr>
        <p:xfrm>
          <a:off x="6468533" y="4419600"/>
          <a:ext cx="26416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Graph" r:id="rId6" imgW="2998080" imgH="3971520" progId="Origin50.Graph">
                  <p:embed/>
                </p:oleObj>
              </mc:Choice>
              <mc:Fallback>
                <p:oleObj name="Graph" r:id="rId6" imgW="2998080" imgH="3971520" progId="Origin50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1169" t="44006" r="10033" b="12547"/>
                      <a:stretch>
                        <a:fillRect/>
                      </a:stretch>
                    </p:blipFill>
                    <p:spPr bwMode="auto">
                      <a:xfrm>
                        <a:off x="6468533" y="4419600"/>
                        <a:ext cx="26416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itle 1"/>
          <p:cNvSpPr txBox="1">
            <a:spLocks/>
          </p:cNvSpPr>
          <p:nvPr/>
        </p:nvSpPr>
        <p:spPr>
          <a:xfrm>
            <a:off x="457200" y="274638"/>
            <a:ext cx="7772400" cy="792162"/>
          </a:xfrm>
          <a:prstGeom prst="rect">
            <a:avLst/>
          </a:prstGeom>
        </p:spPr>
        <p:txBody>
          <a:bodyPr vert="horz" lIns="45720" tIns="0" rIns="45720" bIns="0" anchor="b">
            <a:normAutofit fontScale="67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Two-electrode voltage clamping</a:t>
            </a:r>
            <a:endParaRPr kumimoji="0" lang="en-US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Series resistance compensation with positive feedback (“correction”)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686800" cy="5029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914650" y="2384425"/>
            <a:ext cx="1676400" cy="1371600"/>
            <a:chOff x="1632" y="1715"/>
            <a:chExt cx="1056" cy="925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2914650" y="22859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4514850" y="30390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4591050" y="22860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18"/>
          <p:cNvGrpSpPr/>
          <p:nvPr/>
        </p:nvGrpSpPr>
        <p:grpSpPr>
          <a:xfrm>
            <a:off x="2914650" y="2179637"/>
            <a:ext cx="1676400" cy="249238"/>
            <a:chOff x="2286000" y="1873250"/>
            <a:chExt cx="1676400" cy="249238"/>
          </a:xfrm>
        </p:grpSpPr>
        <p:pic>
          <p:nvPicPr>
            <p:cNvPr id="20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066800" y="38862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Isosceles Triangle 27"/>
          <p:cNvSpPr/>
          <p:nvPr/>
        </p:nvSpPr>
        <p:spPr>
          <a:xfrm rot="12260437">
            <a:off x="842819" y="32396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9"/>
          <p:cNvCxnSpPr>
            <a:stCxn id="28" idx="3"/>
            <a:endCxn id="16" idx="2"/>
          </p:cNvCxnSpPr>
          <p:nvPr/>
        </p:nvCxnSpPr>
        <p:spPr>
          <a:xfrm rot="5400000" flipH="1" flipV="1">
            <a:off x="1740066" y="2202232"/>
            <a:ext cx="611390" cy="1585377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828925" y="33909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838450" y="38862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4" name="Elbow Connector 9"/>
          <p:cNvCxnSpPr/>
          <p:nvPr/>
        </p:nvCxnSpPr>
        <p:spPr>
          <a:xfrm flipV="1">
            <a:off x="4676775" y="3123483"/>
            <a:ext cx="676275" cy="127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9"/>
          <p:cNvCxnSpPr/>
          <p:nvPr/>
        </p:nvCxnSpPr>
        <p:spPr>
          <a:xfrm>
            <a:off x="2905126" y="3520981"/>
            <a:ext cx="2447924" cy="363076"/>
          </a:xfrm>
          <a:prstGeom prst="bentConnector3">
            <a:avLst>
              <a:gd name="adj1" fmla="val -195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Elbow Connector 9"/>
          <p:cNvCxnSpPr>
            <a:endCxn id="74" idx="1"/>
          </p:cNvCxnSpPr>
          <p:nvPr/>
        </p:nvCxnSpPr>
        <p:spPr>
          <a:xfrm rot="16200000" flipH="1">
            <a:off x="3253987" y="4594613"/>
            <a:ext cx="1416826" cy="152400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7924800" y="5715000"/>
            <a:ext cx="65114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err="1" smtClean="0">
                <a:solidFill>
                  <a:sysClr val="windowText" lastClr="000000"/>
                </a:solidFill>
              </a:rPr>
              <a:t>cmd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H="1" flipV="1">
            <a:off x="5410200" y="2681763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Line 29"/>
          <p:cNvSpPr>
            <a:spLocks noChangeShapeType="1"/>
          </p:cNvSpPr>
          <p:nvPr/>
        </p:nvSpPr>
        <p:spPr bwMode="auto">
          <a:xfrm flipV="1">
            <a:off x="7086600" y="2681764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9" name="Group 89"/>
          <p:cNvGrpSpPr/>
          <p:nvPr/>
        </p:nvGrpSpPr>
        <p:grpSpPr>
          <a:xfrm>
            <a:off x="5410200" y="2575401"/>
            <a:ext cx="1676400" cy="249238"/>
            <a:chOff x="2286000" y="1873250"/>
            <a:chExt cx="1676400" cy="249238"/>
          </a:xfrm>
        </p:grpSpPr>
        <p:pic>
          <p:nvPicPr>
            <p:cNvPr id="41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42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" name="Group 67"/>
          <p:cNvGrpSpPr/>
          <p:nvPr/>
        </p:nvGrpSpPr>
        <p:grpSpPr>
          <a:xfrm>
            <a:off x="5353050" y="2807732"/>
            <a:ext cx="1800225" cy="1371600"/>
            <a:chOff x="4905375" y="2971800"/>
            <a:chExt cx="1800225" cy="1371600"/>
          </a:xfrm>
        </p:grpSpPr>
        <p:grpSp>
          <p:nvGrpSpPr>
            <p:cNvPr id="25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26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54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9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53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Oval 19"/>
          <p:cNvSpPr>
            <a:spLocks noChangeArrowheads="1"/>
          </p:cNvSpPr>
          <p:nvPr/>
        </p:nvSpPr>
        <p:spPr bwMode="auto">
          <a:xfrm>
            <a:off x="7010400" y="3445907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58" name="Elbow Connector 9"/>
          <p:cNvCxnSpPr>
            <a:stCxn id="57" idx="6"/>
          </p:cNvCxnSpPr>
          <p:nvPr/>
        </p:nvCxnSpPr>
        <p:spPr>
          <a:xfrm>
            <a:off x="7162800" y="3522107"/>
            <a:ext cx="1219200" cy="82129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8382000" y="3962400"/>
            <a:ext cx="35137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2838450" y="26130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7" name="Group 67"/>
          <p:cNvGrpSpPr/>
          <p:nvPr/>
        </p:nvGrpSpPr>
        <p:grpSpPr>
          <a:xfrm rot="10800000" flipV="1">
            <a:off x="4038600" y="4648200"/>
            <a:ext cx="1800225" cy="1371600"/>
            <a:chOff x="4905375" y="2971800"/>
            <a:chExt cx="1800225" cy="1371600"/>
          </a:xfrm>
        </p:grpSpPr>
        <p:grpSp>
          <p:nvGrpSpPr>
            <p:cNvPr id="32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33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77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2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76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69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>
            <a:off x="2667000" y="1981200"/>
            <a:ext cx="4800600" cy="2590800"/>
          </a:xfrm>
          <a:prstGeom prst="rect">
            <a:avLst/>
          </a:prstGeom>
          <a:solidFill>
            <a:schemeClr val="accent3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19"/>
          <p:cNvSpPr>
            <a:spLocks noChangeArrowheads="1"/>
          </p:cNvSpPr>
          <p:nvPr/>
        </p:nvSpPr>
        <p:spPr bwMode="auto">
          <a:xfrm>
            <a:off x="3810000" y="38100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0" name="Elbow Connector 9"/>
          <p:cNvCxnSpPr/>
          <p:nvPr/>
        </p:nvCxnSpPr>
        <p:spPr>
          <a:xfrm rot="10800000">
            <a:off x="5831140" y="5724018"/>
            <a:ext cx="2093660" cy="143382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95" name="Picture 16" descr="asdpg29e"/>
          <p:cNvPicPr>
            <a:picLocks noChangeAspect="1" noChangeArrowheads="1"/>
          </p:cNvPicPr>
          <p:nvPr/>
        </p:nvPicPr>
        <p:blipFill>
          <a:blip r:embed="rId2" cstate="print"/>
          <a:srcRect l="11360" t="46742" r="11005" b="23074"/>
          <a:stretch>
            <a:fillRect/>
          </a:stretch>
        </p:blipFill>
        <p:spPr bwMode="auto">
          <a:xfrm rot="16200000">
            <a:off x="7269736" y="4724401"/>
            <a:ext cx="990600" cy="228600"/>
          </a:xfrm>
          <a:prstGeom prst="rect">
            <a:avLst/>
          </a:prstGeom>
          <a:noFill/>
        </p:spPr>
      </p:pic>
      <p:sp>
        <p:nvSpPr>
          <p:cNvPr id="100" name="Oval 19"/>
          <p:cNvSpPr>
            <a:spLocks noChangeArrowheads="1"/>
          </p:cNvSpPr>
          <p:nvPr/>
        </p:nvSpPr>
        <p:spPr bwMode="auto">
          <a:xfrm>
            <a:off x="2065492" y="261844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1" name="Group 20"/>
          <p:cNvGrpSpPr>
            <a:grpSpLocks/>
          </p:cNvGrpSpPr>
          <p:nvPr/>
        </p:nvGrpSpPr>
        <p:grpSpPr bwMode="auto">
          <a:xfrm>
            <a:off x="7612316" y="5273168"/>
            <a:ext cx="304800" cy="304800"/>
            <a:chOff x="1392" y="3456"/>
            <a:chExt cx="288" cy="240"/>
          </a:xfrm>
        </p:grpSpPr>
        <p:sp>
          <p:nvSpPr>
            <p:cNvPr id="105" name="Line 21"/>
            <p:cNvSpPr>
              <a:spLocks noChangeShapeType="1"/>
            </p:cNvSpPr>
            <p:nvPr/>
          </p:nvSpPr>
          <p:spPr bwMode="auto">
            <a:xfrm>
              <a:off x="1536" y="3456"/>
              <a:ext cx="0" cy="96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Line 22"/>
            <p:cNvSpPr>
              <a:spLocks noChangeShapeType="1"/>
            </p:cNvSpPr>
            <p:nvPr/>
          </p:nvSpPr>
          <p:spPr bwMode="auto">
            <a:xfrm>
              <a:off x="1392" y="3552"/>
              <a:ext cx="288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Line 23"/>
            <p:cNvSpPr>
              <a:spLocks noChangeShapeType="1"/>
            </p:cNvSpPr>
            <p:nvPr/>
          </p:nvSpPr>
          <p:spPr bwMode="auto">
            <a:xfrm>
              <a:off x="1416" y="3600"/>
              <a:ext cx="240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Line 24"/>
            <p:cNvSpPr>
              <a:spLocks noChangeShapeType="1"/>
            </p:cNvSpPr>
            <p:nvPr/>
          </p:nvSpPr>
          <p:spPr bwMode="auto">
            <a:xfrm>
              <a:off x="1440" y="3648"/>
              <a:ext cx="192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Line 25"/>
            <p:cNvSpPr>
              <a:spLocks noChangeShapeType="1"/>
            </p:cNvSpPr>
            <p:nvPr/>
          </p:nvSpPr>
          <p:spPr bwMode="auto">
            <a:xfrm>
              <a:off x="1488" y="3696"/>
              <a:ext cx="96" cy="0"/>
            </a:xfrm>
            <a:prstGeom prst="line">
              <a:avLst/>
            </a:prstGeom>
            <a:ln>
              <a:headEnd/>
              <a:tailEnd type="non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18" name="Elbow Connector 117"/>
          <p:cNvCxnSpPr>
            <a:stCxn id="70" idx="2"/>
            <a:endCxn id="95" idx="0"/>
          </p:cNvCxnSpPr>
          <p:nvPr/>
        </p:nvCxnSpPr>
        <p:spPr>
          <a:xfrm flipV="1">
            <a:off x="5838825" y="4838701"/>
            <a:ext cx="1811911" cy="10794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7" name="Oval 19"/>
          <p:cNvSpPr>
            <a:spLocks noChangeArrowheads="1"/>
          </p:cNvSpPr>
          <p:nvPr/>
        </p:nvSpPr>
        <p:spPr bwMode="auto">
          <a:xfrm>
            <a:off x="7696200" y="42672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2" name="Group 131"/>
          <p:cNvGrpSpPr/>
          <p:nvPr/>
        </p:nvGrpSpPr>
        <p:grpSpPr>
          <a:xfrm>
            <a:off x="7239000" y="6172200"/>
            <a:ext cx="1066800" cy="192860"/>
            <a:chOff x="2041216" y="2397940"/>
            <a:chExt cx="5129676" cy="802460"/>
          </a:xfrm>
        </p:grpSpPr>
        <p:cxnSp>
          <p:nvCxnSpPr>
            <p:cNvPr id="133" name="Straight Connector 132"/>
            <p:cNvCxnSpPr/>
            <p:nvPr/>
          </p:nvCxnSpPr>
          <p:spPr>
            <a:xfrm rot="10800000">
              <a:off x="2041216" y="3159940"/>
              <a:ext cx="1066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 flipH="1" flipV="1">
              <a:off x="2718923" y="2778940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rot="5400000" flipH="1" flipV="1">
              <a:off x="4836339" y="2819400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3124200" y="2422216"/>
              <a:ext cx="210786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5233524" y="3188936"/>
              <a:ext cx="193736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45" name="Group 144"/>
          <p:cNvGrpSpPr/>
          <p:nvPr/>
        </p:nvGrpSpPr>
        <p:grpSpPr>
          <a:xfrm>
            <a:off x="152400" y="4648200"/>
            <a:ext cx="1905000" cy="770767"/>
            <a:chOff x="3200400" y="5562600"/>
            <a:chExt cx="1905000" cy="770767"/>
          </a:xfrm>
        </p:grpSpPr>
        <p:grpSp>
          <p:nvGrpSpPr>
            <p:cNvPr id="138" name="Group 36"/>
            <p:cNvGrpSpPr/>
            <p:nvPr/>
          </p:nvGrpSpPr>
          <p:grpSpPr>
            <a:xfrm>
              <a:off x="3200400" y="5562600"/>
              <a:ext cx="1905000" cy="770767"/>
              <a:chOff x="2041216" y="3481598"/>
              <a:chExt cx="5181600" cy="846967"/>
            </a:xfrm>
          </p:grpSpPr>
          <p:sp>
            <p:nvSpPr>
              <p:cNvPr id="139" name="Freeform 138"/>
              <p:cNvSpPr/>
              <p:nvPr/>
            </p:nvSpPr>
            <p:spPr>
              <a:xfrm>
                <a:off x="3114085" y="3481598"/>
                <a:ext cx="2055377" cy="763349"/>
              </a:xfrm>
              <a:custGeom>
                <a:avLst/>
                <a:gdLst>
                  <a:gd name="connsiteX0" fmla="*/ 0 w 2055377"/>
                  <a:gd name="connsiteY0" fmla="*/ 763349 h 763349"/>
                  <a:gd name="connsiteX1" fmla="*/ 550258 w 2055377"/>
                  <a:gd name="connsiteY1" fmla="*/ 115986 h 763349"/>
                  <a:gd name="connsiteX2" fmla="*/ 2055377 w 2055377"/>
                  <a:gd name="connsiteY2" fmla="*/ 67434 h 763349"/>
                  <a:gd name="connsiteX3" fmla="*/ 2055377 w 2055377"/>
                  <a:gd name="connsiteY3" fmla="*/ 67434 h 76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5377" h="763349">
                    <a:moveTo>
                      <a:pt x="0" y="763349"/>
                    </a:moveTo>
                    <a:cubicBezTo>
                      <a:pt x="103847" y="497660"/>
                      <a:pt x="207695" y="231972"/>
                      <a:pt x="550258" y="115986"/>
                    </a:cubicBezTo>
                    <a:cubicBezTo>
                      <a:pt x="892821" y="0"/>
                      <a:pt x="2055377" y="67434"/>
                      <a:pt x="2055377" y="67434"/>
                    </a:cubicBezTo>
                    <a:lnTo>
                      <a:pt x="2055377" y="67434"/>
                    </a:lnTo>
                  </a:path>
                </a:pathLst>
              </a:cu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139"/>
              <p:cNvSpPr/>
              <p:nvPr/>
            </p:nvSpPr>
            <p:spPr>
              <a:xfrm flipV="1">
                <a:off x="5167439" y="3565216"/>
                <a:ext cx="2055377" cy="763349"/>
              </a:xfrm>
              <a:custGeom>
                <a:avLst/>
                <a:gdLst>
                  <a:gd name="connsiteX0" fmla="*/ 0 w 2055377"/>
                  <a:gd name="connsiteY0" fmla="*/ 763349 h 763349"/>
                  <a:gd name="connsiteX1" fmla="*/ 550258 w 2055377"/>
                  <a:gd name="connsiteY1" fmla="*/ 115986 h 763349"/>
                  <a:gd name="connsiteX2" fmla="*/ 2055377 w 2055377"/>
                  <a:gd name="connsiteY2" fmla="*/ 67434 h 763349"/>
                  <a:gd name="connsiteX3" fmla="*/ 2055377 w 2055377"/>
                  <a:gd name="connsiteY3" fmla="*/ 67434 h 76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5377" h="763349">
                    <a:moveTo>
                      <a:pt x="0" y="763349"/>
                    </a:moveTo>
                    <a:cubicBezTo>
                      <a:pt x="103847" y="497660"/>
                      <a:pt x="207695" y="231972"/>
                      <a:pt x="550258" y="115986"/>
                    </a:cubicBezTo>
                    <a:cubicBezTo>
                      <a:pt x="892821" y="0"/>
                      <a:pt x="2055377" y="67434"/>
                      <a:pt x="2055377" y="67434"/>
                    </a:cubicBezTo>
                    <a:lnTo>
                      <a:pt x="2055377" y="67434"/>
                    </a:lnTo>
                  </a:path>
                </a:pathLst>
              </a:cu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1" name="Straight Connector 140"/>
              <p:cNvCxnSpPr/>
              <p:nvPr/>
            </p:nvCxnSpPr>
            <p:spPr>
              <a:xfrm rot="10800000">
                <a:off x="2041216" y="4270572"/>
                <a:ext cx="10668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oup 109"/>
            <p:cNvGrpSpPr/>
            <p:nvPr/>
          </p:nvGrpSpPr>
          <p:grpSpPr>
            <a:xfrm>
              <a:off x="3595618" y="5611811"/>
              <a:ext cx="953330" cy="653237"/>
              <a:chOff x="1552175" y="3124199"/>
              <a:chExt cx="2105425" cy="717818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1552175" y="3124199"/>
                <a:ext cx="445674" cy="702449"/>
              </a:xfrm>
              <a:custGeom>
                <a:avLst/>
                <a:gdLst>
                  <a:gd name="connsiteX0" fmla="*/ 0 w 445674"/>
                  <a:gd name="connsiteY0" fmla="*/ 773526 h 773526"/>
                  <a:gd name="connsiteX1" fmla="*/ 107576 w 445674"/>
                  <a:gd name="connsiteY1" fmla="*/ 128067 h 773526"/>
                  <a:gd name="connsiteX2" fmla="*/ 445674 w 445674"/>
                  <a:gd name="connsiteY2" fmla="*/ 5122 h 77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674" h="773526">
                    <a:moveTo>
                      <a:pt x="0" y="773526"/>
                    </a:moveTo>
                    <a:cubicBezTo>
                      <a:pt x="16648" y="514830"/>
                      <a:pt x="33297" y="256134"/>
                      <a:pt x="107576" y="128067"/>
                    </a:cubicBezTo>
                    <a:cubicBezTo>
                      <a:pt x="181855" y="0"/>
                      <a:pt x="313764" y="2561"/>
                      <a:pt x="445674" y="5122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 flipV="1">
                <a:off x="3211926" y="3139568"/>
                <a:ext cx="445674" cy="702449"/>
              </a:xfrm>
              <a:custGeom>
                <a:avLst/>
                <a:gdLst>
                  <a:gd name="connsiteX0" fmla="*/ 0 w 445674"/>
                  <a:gd name="connsiteY0" fmla="*/ 773526 h 773526"/>
                  <a:gd name="connsiteX1" fmla="*/ 107576 w 445674"/>
                  <a:gd name="connsiteY1" fmla="*/ 128067 h 773526"/>
                  <a:gd name="connsiteX2" fmla="*/ 445674 w 445674"/>
                  <a:gd name="connsiteY2" fmla="*/ 5122 h 77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674" h="773526">
                    <a:moveTo>
                      <a:pt x="0" y="773526"/>
                    </a:moveTo>
                    <a:cubicBezTo>
                      <a:pt x="16648" y="514830"/>
                      <a:pt x="33297" y="256134"/>
                      <a:pt x="107576" y="128067"/>
                    </a:cubicBezTo>
                    <a:cubicBezTo>
                      <a:pt x="181855" y="0"/>
                      <a:pt x="313764" y="2561"/>
                      <a:pt x="445674" y="5122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7" name="Group 156"/>
          <p:cNvGrpSpPr/>
          <p:nvPr/>
        </p:nvGrpSpPr>
        <p:grpSpPr>
          <a:xfrm>
            <a:off x="3230885" y="5181600"/>
            <a:ext cx="1417315" cy="1019998"/>
            <a:chOff x="2667000" y="4716716"/>
            <a:chExt cx="1417315" cy="1484882"/>
          </a:xfrm>
        </p:grpSpPr>
        <p:grpSp>
          <p:nvGrpSpPr>
            <p:cNvPr id="146" name="Group 35"/>
            <p:cNvGrpSpPr/>
            <p:nvPr/>
          </p:nvGrpSpPr>
          <p:grpSpPr>
            <a:xfrm>
              <a:off x="2667000" y="5181600"/>
              <a:ext cx="1385641" cy="516671"/>
              <a:chOff x="2041216" y="2397940"/>
              <a:chExt cx="5129676" cy="802460"/>
            </a:xfrm>
          </p:grpSpPr>
          <p:cxnSp>
            <p:nvCxnSpPr>
              <p:cNvPr id="147" name="Straight Connector 146"/>
              <p:cNvCxnSpPr/>
              <p:nvPr/>
            </p:nvCxnSpPr>
            <p:spPr>
              <a:xfrm rot="10800000">
                <a:off x="2041216" y="3159940"/>
                <a:ext cx="10668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 flipH="1" flipV="1">
                <a:off x="2718923" y="2778940"/>
                <a:ext cx="7620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5400000" flipH="1" flipV="1">
                <a:off x="4836339" y="2819400"/>
                <a:ext cx="7620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3124200" y="2422216"/>
                <a:ext cx="2107866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5233524" y="3188936"/>
                <a:ext cx="1937368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08"/>
            <p:cNvGrpSpPr/>
            <p:nvPr/>
          </p:nvGrpSpPr>
          <p:grpSpPr>
            <a:xfrm>
              <a:off x="2956432" y="4716716"/>
              <a:ext cx="1127883" cy="1484882"/>
              <a:chOff x="1539117" y="1219200"/>
              <a:chExt cx="3390242" cy="2306224"/>
            </a:xfrm>
          </p:grpSpPr>
          <p:sp>
            <p:nvSpPr>
              <p:cNvPr id="153" name="Freeform 152"/>
              <p:cNvSpPr/>
              <p:nvPr/>
            </p:nvSpPr>
            <p:spPr>
              <a:xfrm rot="236148">
                <a:off x="1539117" y="1274546"/>
                <a:ext cx="1752919" cy="718843"/>
              </a:xfrm>
              <a:custGeom>
                <a:avLst/>
                <a:gdLst>
                  <a:gd name="connsiteX0" fmla="*/ 0 w 2087745"/>
                  <a:gd name="connsiteY0" fmla="*/ 0 h 718843"/>
                  <a:gd name="connsiteX1" fmla="*/ 493614 w 2087745"/>
                  <a:gd name="connsiteY1" fmla="*/ 606903 h 718843"/>
                  <a:gd name="connsiteX2" fmla="*/ 2087745 w 2087745"/>
                  <a:gd name="connsiteY2" fmla="*/ 671639 h 71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7745" h="718843">
                    <a:moveTo>
                      <a:pt x="0" y="0"/>
                    </a:moveTo>
                    <a:cubicBezTo>
                      <a:pt x="72828" y="247481"/>
                      <a:pt x="145657" y="494963"/>
                      <a:pt x="493614" y="606903"/>
                    </a:cubicBezTo>
                    <a:cubicBezTo>
                      <a:pt x="841571" y="718843"/>
                      <a:pt x="1464658" y="695241"/>
                      <a:pt x="2087745" y="671639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Freeform 153"/>
              <p:cNvSpPr/>
              <p:nvPr/>
            </p:nvSpPr>
            <p:spPr>
              <a:xfrm rot="21369312" flipV="1">
                <a:off x="3234221" y="2763424"/>
                <a:ext cx="1695138" cy="762000"/>
              </a:xfrm>
              <a:custGeom>
                <a:avLst/>
                <a:gdLst>
                  <a:gd name="connsiteX0" fmla="*/ 0 w 2087745"/>
                  <a:gd name="connsiteY0" fmla="*/ 0 h 718843"/>
                  <a:gd name="connsiteX1" fmla="*/ 493614 w 2087745"/>
                  <a:gd name="connsiteY1" fmla="*/ 606903 h 718843"/>
                  <a:gd name="connsiteX2" fmla="*/ 2087745 w 2087745"/>
                  <a:gd name="connsiteY2" fmla="*/ 671639 h 71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7745" h="718843">
                    <a:moveTo>
                      <a:pt x="0" y="0"/>
                    </a:moveTo>
                    <a:cubicBezTo>
                      <a:pt x="72828" y="247481"/>
                      <a:pt x="145657" y="494963"/>
                      <a:pt x="493614" y="606903"/>
                    </a:cubicBezTo>
                    <a:cubicBezTo>
                      <a:pt x="841571" y="718843"/>
                      <a:pt x="1464658" y="695241"/>
                      <a:pt x="2087745" y="671639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rot="5400000" flipH="1" flipV="1">
                <a:off x="1166052" y="1600200"/>
                <a:ext cx="7620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rot="5400000" flipH="1" flipV="1">
                <a:off x="2887916" y="3131884"/>
                <a:ext cx="7620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158" name="TextBox 157"/>
          <p:cNvSpPr txBox="1"/>
          <p:nvPr/>
        </p:nvSpPr>
        <p:spPr>
          <a:xfrm>
            <a:off x="1676400" y="1295400"/>
            <a:ext cx="5486400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8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 signal proportional to the measured current is used to increase the command potential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increased </a:t>
            </a:r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cmd</a:t>
            </a:r>
            <a:r>
              <a:rPr lang="en-US" dirty="0" smtClean="0">
                <a:solidFill>
                  <a:schemeClr val="bg1"/>
                </a:solidFill>
              </a:rPr>
              <a:t> compensates for the voltage drop across 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feedback is positive (noise and instability)  (“lag” controls)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Series resistance compensation by supercharging (“prediction”)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686800" cy="5029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Headstage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914650" y="2384425"/>
            <a:ext cx="1676400" cy="1371600"/>
            <a:chOff x="1632" y="1715"/>
            <a:chExt cx="1056" cy="925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1824" y="1728"/>
              <a:ext cx="624" cy="912"/>
              <a:chOff x="1824" y="1728"/>
              <a:chExt cx="624" cy="912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0" cy="9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1824" y="1728"/>
                <a:ext cx="624" cy="48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1824" y="2208"/>
                <a:ext cx="624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632" y="1920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632" y="2448"/>
              <a:ext cx="19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448" y="2208"/>
              <a:ext cx="24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824" y="2258"/>
              <a:ext cx="228" cy="308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24" y="1715"/>
              <a:ext cx="201" cy="391"/>
            </a:xfrm>
            <a:prstGeom prst="rect">
              <a:avLst/>
            </a:prstGeom>
            <a:noFill/>
            <a:ln w="4445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</p:txBody>
        </p:sp>
      </p:grp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2914650" y="2285999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4514850" y="3039031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4591050" y="2286000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18"/>
          <p:cNvGrpSpPr/>
          <p:nvPr/>
        </p:nvGrpSpPr>
        <p:grpSpPr>
          <a:xfrm>
            <a:off x="2914650" y="2179637"/>
            <a:ext cx="1676400" cy="249238"/>
            <a:chOff x="2286000" y="1873250"/>
            <a:chExt cx="1676400" cy="249238"/>
          </a:xfrm>
        </p:grpSpPr>
        <p:pic>
          <p:nvPicPr>
            <p:cNvPr id="20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066800" y="3886200"/>
            <a:ext cx="569387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Isosceles Triangle 27"/>
          <p:cNvSpPr/>
          <p:nvPr/>
        </p:nvSpPr>
        <p:spPr>
          <a:xfrm rot="12260437">
            <a:off x="842819" y="3239655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9"/>
          <p:cNvCxnSpPr>
            <a:stCxn id="28" idx="3"/>
            <a:endCxn id="16" idx="2"/>
          </p:cNvCxnSpPr>
          <p:nvPr/>
        </p:nvCxnSpPr>
        <p:spPr>
          <a:xfrm rot="5400000" flipH="1" flipV="1">
            <a:off x="1740066" y="2202232"/>
            <a:ext cx="611390" cy="1585377"/>
          </a:xfrm>
          <a:prstGeom prst="bentConnector2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828925" y="33909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838450" y="3886200"/>
            <a:ext cx="582211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smtClean="0">
                <a:solidFill>
                  <a:sysClr val="windowText" lastClr="000000"/>
                </a:solidFill>
              </a:rPr>
              <a:t>pip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4" name="Elbow Connector 9"/>
          <p:cNvCxnSpPr/>
          <p:nvPr/>
        </p:nvCxnSpPr>
        <p:spPr>
          <a:xfrm flipV="1">
            <a:off x="4676775" y="3123483"/>
            <a:ext cx="676275" cy="127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9"/>
          <p:cNvCxnSpPr/>
          <p:nvPr/>
        </p:nvCxnSpPr>
        <p:spPr>
          <a:xfrm>
            <a:off x="2905126" y="3520981"/>
            <a:ext cx="2447924" cy="363076"/>
          </a:xfrm>
          <a:prstGeom prst="bentConnector3">
            <a:avLst>
              <a:gd name="adj1" fmla="val -195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Elbow Connector 9"/>
          <p:cNvCxnSpPr/>
          <p:nvPr/>
        </p:nvCxnSpPr>
        <p:spPr>
          <a:xfrm>
            <a:off x="3886200" y="3962400"/>
            <a:ext cx="1828800" cy="1752600"/>
          </a:xfrm>
          <a:prstGeom prst="bentConnector3">
            <a:avLst>
              <a:gd name="adj1" fmla="val 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8001000" y="5867400"/>
            <a:ext cx="651140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</a:t>
            </a:r>
            <a:r>
              <a:rPr lang="en-US" kern="0" baseline="-25000" dirty="0" err="1" smtClean="0">
                <a:solidFill>
                  <a:sysClr val="windowText" lastClr="000000"/>
                </a:solidFill>
              </a:rPr>
              <a:t>cmd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H="1" flipV="1">
            <a:off x="5410200" y="2681763"/>
            <a:ext cx="1588" cy="407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Line 29"/>
          <p:cNvSpPr>
            <a:spLocks noChangeShapeType="1"/>
          </p:cNvSpPr>
          <p:nvPr/>
        </p:nvSpPr>
        <p:spPr bwMode="auto">
          <a:xfrm flipV="1">
            <a:off x="7086600" y="2681764"/>
            <a:ext cx="0" cy="7736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9" name="Group 89"/>
          <p:cNvGrpSpPr/>
          <p:nvPr/>
        </p:nvGrpSpPr>
        <p:grpSpPr>
          <a:xfrm>
            <a:off x="5410200" y="2575401"/>
            <a:ext cx="1676400" cy="249238"/>
            <a:chOff x="2286000" y="1873250"/>
            <a:chExt cx="1676400" cy="249238"/>
          </a:xfrm>
        </p:grpSpPr>
        <p:pic>
          <p:nvPicPr>
            <p:cNvPr id="41" name="Picture 16" descr="asdpg29e"/>
            <p:cNvPicPr>
              <a:picLocks noChangeAspect="1" noChangeArrowheads="1"/>
            </p:cNvPicPr>
            <p:nvPr/>
          </p:nvPicPr>
          <p:blipFill>
            <a:blip r:embed="rId2" cstate="print"/>
            <a:srcRect l="11360" t="46742" r="11005" b="23074"/>
            <a:stretch>
              <a:fillRect/>
            </a:stretch>
          </p:blipFill>
          <p:spPr bwMode="auto">
            <a:xfrm>
              <a:off x="2743200" y="1873250"/>
              <a:ext cx="1066800" cy="249238"/>
            </a:xfrm>
            <a:prstGeom prst="rect">
              <a:avLst/>
            </a:prstGeom>
            <a:noFill/>
          </p:spPr>
        </p:pic>
        <p:sp>
          <p:nvSpPr>
            <p:cNvPr id="42" name="Line 18"/>
            <p:cNvSpPr>
              <a:spLocks noChangeShapeType="1"/>
            </p:cNvSpPr>
            <p:nvPr/>
          </p:nvSpPr>
          <p:spPr bwMode="auto">
            <a:xfrm>
              <a:off x="2286000" y="2003425"/>
              <a:ext cx="457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3810000" y="2003425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" name="Group 67"/>
          <p:cNvGrpSpPr/>
          <p:nvPr/>
        </p:nvGrpSpPr>
        <p:grpSpPr>
          <a:xfrm>
            <a:off x="5353050" y="2807732"/>
            <a:ext cx="1800225" cy="1371600"/>
            <a:chOff x="4905375" y="2971800"/>
            <a:chExt cx="1800225" cy="1371600"/>
          </a:xfrm>
        </p:grpSpPr>
        <p:grpSp>
          <p:nvGrpSpPr>
            <p:cNvPr id="25" name="Group 5"/>
            <p:cNvGrpSpPr>
              <a:grpSpLocks/>
            </p:cNvGrpSpPr>
            <p:nvPr/>
          </p:nvGrpSpPr>
          <p:grpSpPr bwMode="auto">
            <a:xfrm>
              <a:off x="5029200" y="2971800"/>
              <a:ext cx="1676400" cy="1371600"/>
              <a:chOff x="1632" y="1715"/>
              <a:chExt cx="1056" cy="925"/>
            </a:xfrm>
          </p:grpSpPr>
          <p:grpSp>
            <p:nvGrpSpPr>
              <p:cNvPr id="26" name="Group 6"/>
              <p:cNvGrpSpPr>
                <a:grpSpLocks/>
              </p:cNvGrpSpPr>
              <p:nvPr/>
            </p:nvGrpSpPr>
            <p:grpSpPr bwMode="auto">
              <a:xfrm>
                <a:off x="1824" y="1728"/>
                <a:ext cx="624" cy="912"/>
                <a:chOff x="1824" y="1728"/>
                <a:chExt cx="624" cy="912"/>
              </a:xfrm>
            </p:grpSpPr>
            <p:sp>
              <p:nvSpPr>
                <p:cNvPr id="54" name="Line 7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Line 8"/>
                <p:cNvSpPr>
                  <a:spLocks noChangeShapeType="1"/>
                </p:cNvSpPr>
                <p:nvPr/>
              </p:nvSpPr>
              <p:spPr bwMode="auto">
                <a:xfrm>
                  <a:off x="1824" y="1728"/>
                  <a:ext cx="624" cy="48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24" y="2208"/>
                  <a:ext cx="624" cy="43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9" name="Line 10"/>
              <p:cNvSpPr>
                <a:spLocks noChangeShapeType="1"/>
              </p:cNvSpPr>
              <p:nvPr/>
            </p:nvSpPr>
            <p:spPr bwMode="auto">
              <a:xfrm>
                <a:off x="1632" y="1920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Line 11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12"/>
              <p:cNvSpPr>
                <a:spLocks noChangeShapeType="1"/>
              </p:cNvSpPr>
              <p:nvPr/>
            </p:nvSpPr>
            <p:spPr bwMode="auto">
              <a:xfrm>
                <a:off x="2448" y="220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258"/>
                <a:ext cx="228" cy="308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53" name="Text Box 14"/>
              <p:cNvSpPr txBox="1">
                <a:spLocks noChangeArrowheads="1"/>
              </p:cNvSpPr>
              <p:nvPr/>
            </p:nvSpPr>
            <p:spPr bwMode="auto">
              <a:xfrm>
                <a:off x="1824" y="1715"/>
                <a:ext cx="201" cy="391"/>
              </a:xfrm>
              <a:prstGeom prst="rect">
                <a:avLst/>
              </a:prstGeom>
              <a:noFill/>
              <a:ln w="4445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</p:grp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4905375" y="3971925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4905375" y="3194050"/>
              <a:ext cx="152400" cy="152400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Oval 19"/>
          <p:cNvSpPr>
            <a:spLocks noChangeArrowheads="1"/>
          </p:cNvSpPr>
          <p:nvPr/>
        </p:nvSpPr>
        <p:spPr bwMode="auto">
          <a:xfrm>
            <a:off x="7010400" y="3445907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58" name="Elbow Connector 9"/>
          <p:cNvCxnSpPr>
            <a:stCxn id="57" idx="6"/>
          </p:cNvCxnSpPr>
          <p:nvPr/>
        </p:nvCxnSpPr>
        <p:spPr>
          <a:xfrm>
            <a:off x="7162800" y="3522107"/>
            <a:ext cx="1295400" cy="135493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8153400" y="3200400"/>
            <a:ext cx="351378" cy="3693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V</a:t>
            </a:r>
            <a:endParaRPr kumimoji="0" lang="en-US" sz="18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2838450" y="261302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667000" y="1981200"/>
            <a:ext cx="4800600" cy="2590800"/>
          </a:xfrm>
          <a:prstGeom prst="rect">
            <a:avLst/>
          </a:prstGeom>
          <a:solidFill>
            <a:schemeClr val="accent3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19"/>
          <p:cNvSpPr>
            <a:spLocks noChangeArrowheads="1"/>
          </p:cNvSpPr>
          <p:nvPr/>
        </p:nvSpPr>
        <p:spPr bwMode="auto">
          <a:xfrm>
            <a:off x="3810000" y="381000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0" name="Elbow Connector 9"/>
          <p:cNvCxnSpPr/>
          <p:nvPr/>
        </p:nvCxnSpPr>
        <p:spPr>
          <a:xfrm rot="10800000">
            <a:off x="6705600" y="5715000"/>
            <a:ext cx="1295400" cy="381000"/>
          </a:xfrm>
          <a:prstGeom prst="bentConnector3">
            <a:avLst>
              <a:gd name="adj1" fmla="val 50000"/>
            </a:avLst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0" name="Oval 19"/>
          <p:cNvSpPr>
            <a:spLocks noChangeArrowheads="1"/>
          </p:cNvSpPr>
          <p:nvPr/>
        </p:nvSpPr>
        <p:spPr bwMode="auto">
          <a:xfrm>
            <a:off x="2065492" y="2618448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4" name="Group 131"/>
          <p:cNvGrpSpPr/>
          <p:nvPr/>
        </p:nvGrpSpPr>
        <p:grpSpPr>
          <a:xfrm>
            <a:off x="7239000" y="4953000"/>
            <a:ext cx="1295400" cy="573860"/>
            <a:chOff x="2041216" y="2397940"/>
            <a:chExt cx="5129676" cy="802460"/>
          </a:xfrm>
        </p:grpSpPr>
        <p:cxnSp>
          <p:nvCxnSpPr>
            <p:cNvPr id="133" name="Straight Connector 132"/>
            <p:cNvCxnSpPr/>
            <p:nvPr/>
          </p:nvCxnSpPr>
          <p:spPr>
            <a:xfrm rot="10800000">
              <a:off x="2041216" y="3159940"/>
              <a:ext cx="1066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 flipH="1" flipV="1">
              <a:off x="2718923" y="2778940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rot="5400000" flipH="1" flipV="1">
              <a:off x="4836339" y="2819400"/>
              <a:ext cx="762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3124200" y="2422216"/>
              <a:ext cx="210786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5233524" y="3188936"/>
              <a:ext cx="193736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5" name="Group 144"/>
          <p:cNvGrpSpPr/>
          <p:nvPr/>
        </p:nvGrpSpPr>
        <p:grpSpPr>
          <a:xfrm>
            <a:off x="152400" y="4648200"/>
            <a:ext cx="1905000" cy="770767"/>
            <a:chOff x="3200400" y="5562600"/>
            <a:chExt cx="1905000" cy="770767"/>
          </a:xfrm>
        </p:grpSpPr>
        <p:grpSp>
          <p:nvGrpSpPr>
            <p:cNvPr id="48" name="Group 36"/>
            <p:cNvGrpSpPr/>
            <p:nvPr/>
          </p:nvGrpSpPr>
          <p:grpSpPr>
            <a:xfrm>
              <a:off x="3200400" y="5562600"/>
              <a:ext cx="1905000" cy="770767"/>
              <a:chOff x="2041216" y="3481598"/>
              <a:chExt cx="5181600" cy="846967"/>
            </a:xfrm>
          </p:grpSpPr>
          <p:sp>
            <p:nvSpPr>
              <p:cNvPr id="139" name="Freeform 138"/>
              <p:cNvSpPr/>
              <p:nvPr/>
            </p:nvSpPr>
            <p:spPr>
              <a:xfrm>
                <a:off x="3114085" y="3481598"/>
                <a:ext cx="2055377" cy="763349"/>
              </a:xfrm>
              <a:custGeom>
                <a:avLst/>
                <a:gdLst>
                  <a:gd name="connsiteX0" fmla="*/ 0 w 2055377"/>
                  <a:gd name="connsiteY0" fmla="*/ 763349 h 763349"/>
                  <a:gd name="connsiteX1" fmla="*/ 550258 w 2055377"/>
                  <a:gd name="connsiteY1" fmla="*/ 115986 h 763349"/>
                  <a:gd name="connsiteX2" fmla="*/ 2055377 w 2055377"/>
                  <a:gd name="connsiteY2" fmla="*/ 67434 h 763349"/>
                  <a:gd name="connsiteX3" fmla="*/ 2055377 w 2055377"/>
                  <a:gd name="connsiteY3" fmla="*/ 67434 h 76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5377" h="763349">
                    <a:moveTo>
                      <a:pt x="0" y="763349"/>
                    </a:moveTo>
                    <a:cubicBezTo>
                      <a:pt x="103847" y="497660"/>
                      <a:pt x="207695" y="231972"/>
                      <a:pt x="550258" y="115986"/>
                    </a:cubicBezTo>
                    <a:cubicBezTo>
                      <a:pt x="892821" y="0"/>
                      <a:pt x="2055377" y="67434"/>
                      <a:pt x="2055377" y="67434"/>
                    </a:cubicBezTo>
                    <a:lnTo>
                      <a:pt x="2055377" y="67434"/>
                    </a:lnTo>
                  </a:path>
                </a:pathLst>
              </a:cu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139"/>
              <p:cNvSpPr/>
              <p:nvPr/>
            </p:nvSpPr>
            <p:spPr>
              <a:xfrm flipV="1">
                <a:off x="5167439" y="3565216"/>
                <a:ext cx="2055377" cy="763349"/>
              </a:xfrm>
              <a:custGeom>
                <a:avLst/>
                <a:gdLst>
                  <a:gd name="connsiteX0" fmla="*/ 0 w 2055377"/>
                  <a:gd name="connsiteY0" fmla="*/ 763349 h 763349"/>
                  <a:gd name="connsiteX1" fmla="*/ 550258 w 2055377"/>
                  <a:gd name="connsiteY1" fmla="*/ 115986 h 763349"/>
                  <a:gd name="connsiteX2" fmla="*/ 2055377 w 2055377"/>
                  <a:gd name="connsiteY2" fmla="*/ 67434 h 763349"/>
                  <a:gd name="connsiteX3" fmla="*/ 2055377 w 2055377"/>
                  <a:gd name="connsiteY3" fmla="*/ 67434 h 76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5377" h="763349">
                    <a:moveTo>
                      <a:pt x="0" y="763349"/>
                    </a:moveTo>
                    <a:cubicBezTo>
                      <a:pt x="103847" y="497660"/>
                      <a:pt x="207695" y="231972"/>
                      <a:pt x="550258" y="115986"/>
                    </a:cubicBezTo>
                    <a:cubicBezTo>
                      <a:pt x="892821" y="0"/>
                      <a:pt x="2055377" y="67434"/>
                      <a:pt x="2055377" y="67434"/>
                    </a:cubicBezTo>
                    <a:lnTo>
                      <a:pt x="2055377" y="67434"/>
                    </a:lnTo>
                  </a:path>
                </a:pathLst>
              </a:cu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1" name="Straight Connector 140"/>
              <p:cNvCxnSpPr/>
              <p:nvPr/>
            </p:nvCxnSpPr>
            <p:spPr>
              <a:xfrm rot="10800000">
                <a:off x="2041216" y="4270572"/>
                <a:ext cx="10668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109"/>
            <p:cNvGrpSpPr/>
            <p:nvPr/>
          </p:nvGrpSpPr>
          <p:grpSpPr>
            <a:xfrm>
              <a:off x="3595618" y="5611811"/>
              <a:ext cx="953330" cy="653237"/>
              <a:chOff x="1552175" y="3124199"/>
              <a:chExt cx="2105425" cy="717818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1552175" y="3124199"/>
                <a:ext cx="445674" cy="702449"/>
              </a:xfrm>
              <a:custGeom>
                <a:avLst/>
                <a:gdLst>
                  <a:gd name="connsiteX0" fmla="*/ 0 w 445674"/>
                  <a:gd name="connsiteY0" fmla="*/ 773526 h 773526"/>
                  <a:gd name="connsiteX1" fmla="*/ 107576 w 445674"/>
                  <a:gd name="connsiteY1" fmla="*/ 128067 h 773526"/>
                  <a:gd name="connsiteX2" fmla="*/ 445674 w 445674"/>
                  <a:gd name="connsiteY2" fmla="*/ 5122 h 77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674" h="773526">
                    <a:moveTo>
                      <a:pt x="0" y="773526"/>
                    </a:moveTo>
                    <a:cubicBezTo>
                      <a:pt x="16648" y="514830"/>
                      <a:pt x="33297" y="256134"/>
                      <a:pt x="107576" y="128067"/>
                    </a:cubicBezTo>
                    <a:cubicBezTo>
                      <a:pt x="181855" y="0"/>
                      <a:pt x="313764" y="2561"/>
                      <a:pt x="445674" y="5122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 flipV="1">
                <a:off x="3211926" y="3139568"/>
                <a:ext cx="445674" cy="702449"/>
              </a:xfrm>
              <a:custGeom>
                <a:avLst/>
                <a:gdLst>
                  <a:gd name="connsiteX0" fmla="*/ 0 w 445674"/>
                  <a:gd name="connsiteY0" fmla="*/ 773526 h 773526"/>
                  <a:gd name="connsiteX1" fmla="*/ 107576 w 445674"/>
                  <a:gd name="connsiteY1" fmla="*/ 128067 h 773526"/>
                  <a:gd name="connsiteX2" fmla="*/ 445674 w 445674"/>
                  <a:gd name="connsiteY2" fmla="*/ 5122 h 77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674" h="773526">
                    <a:moveTo>
                      <a:pt x="0" y="773526"/>
                    </a:moveTo>
                    <a:cubicBezTo>
                      <a:pt x="16648" y="514830"/>
                      <a:pt x="33297" y="256134"/>
                      <a:pt x="107576" y="128067"/>
                    </a:cubicBezTo>
                    <a:cubicBezTo>
                      <a:pt x="181855" y="0"/>
                      <a:pt x="313764" y="2561"/>
                      <a:pt x="445674" y="5122"/>
                    </a:cubicBezTo>
                  </a:path>
                </a:pathLst>
              </a:custGeom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1676400" y="1295400"/>
            <a:ext cx="5486400" cy="14773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8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Brief “charging” pulse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membrane reaches the final value quicker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Depends on R</a:t>
            </a:r>
            <a:r>
              <a:rPr lang="en-US" baseline="-25000" dirty="0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 and 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No positive feedback (noise, stability)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Does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chemeClr val="bg1"/>
                </a:solidFill>
              </a:rPr>
              <a:t> correct for R</a:t>
            </a:r>
            <a:r>
              <a:rPr lang="en-US" baseline="-25000" dirty="0" smtClean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10" name="Isosceles Triangle 109"/>
          <p:cNvSpPr/>
          <p:nvPr/>
        </p:nvSpPr>
        <p:spPr>
          <a:xfrm rot="16200000">
            <a:off x="5753100" y="5219700"/>
            <a:ext cx="914400" cy="9906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/>
          <p:cNvGrpSpPr/>
          <p:nvPr/>
        </p:nvGrpSpPr>
        <p:grpSpPr>
          <a:xfrm>
            <a:off x="4648200" y="4724400"/>
            <a:ext cx="1193915" cy="948460"/>
            <a:chOff x="4521085" y="4724400"/>
            <a:chExt cx="1401701" cy="1024660"/>
          </a:xfrm>
        </p:grpSpPr>
        <p:cxnSp>
          <p:nvCxnSpPr>
            <p:cNvPr id="112" name="Straight Connector 111"/>
            <p:cNvCxnSpPr/>
            <p:nvPr/>
          </p:nvCxnSpPr>
          <p:spPr>
            <a:xfrm rot="10800000">
              <a:off x="4521085" y="5489498"/>
              <a:ext cx="269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59" name="Group 158"/>
            <p:cNvGrpSpPr/>
            <p:nvPr/>
          </p:nvGrpSpPr>
          <p:grpSpPr>
            <a:xfrm>
              <a:off x="4800600" y="4724400"/>
              <a:ext cx="568760" cy="773526"/>
              <a:chOff x="4800600" y="4724400"/>
              <a:chExt cx="568760" cy="773526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 rot="5400000" flipH="1" flipV="1">
                <a:off x="4413837" y="5111163"/>
                <a:ext cx="77352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4944572" y="4961932"/>
                <a:ext cx="424788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4800600" y="4732828"/>
                <a:ext cx="1524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 flipH="1" flipV="1">
                <a:off x="4838700" y="4838700"/>
                <a:ext cx="2286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Group 159"/>
            <p:cNvGrpSpPr/>
            <p:nvPr/>
          </p:nvGrpSpPr>
          <p:grpSpPr>
            <a:xfrm flipV="1">
              <a:off x="5354026" y="4975534"/>
              <a:ext cx="568760" cy="773526"/>
              <a:chOff x="4800600" y="4724400"/>
              <a:chExt cx="568760" cy="773526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rot="5400000" flipH="1" flipV="1">
                <a:off x="4413837" y="5111163"/>
                <a:ext cx="77352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4944572" y="4961932"/>
                <a:ext cx="424788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4800600" y="4732828"/>
                <a:ext cx="1524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rot="5400000" flipH="1" flipV="1">
                <a:off x="4838700" y="4838700"/>
                <a:ext cx="2286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Effects of compensation</a:t>
            </a:r>
            <a:endParaRPr lang="en-US" dirty="0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 t="27350"/>
          <a:stretch>
            <a:fillRect/>
          </a:stretch>
        </p:blipFill>
        <p:spPr bwMode="auto">
          <a:xfrm>
            <a:off x="381000" y="1905000"/>
            <a:ext cx="82962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0"/>
            <a:ext cx="8305800" cy="129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83375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228600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cmd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23622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pip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228600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2800" y="198120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905000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 compensation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65760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compensation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105400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and R</a:t>
            </a:r>
            <a:r>
              <a:rPr lang="en-US" baseline="-25000" dirty="0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compensation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patch clamp technique: historical background. </a:t>
            </a:r>
          </a:p>
          <a:p>
            <a:pPr lvl="0"/>
            <a:r>
              <a:rPr lang="en-US" dirty="0"/>
              <a:t>Patch clamp configurations. </a:t>
            </a:r>
          </a:p>
          <a:p>
            <a:pPr lvl="0"/>
            <a:r>
              <a:rPr lang="en-US" dirty="0"/>
              <a:t>Errors associated with patch clamping.</a:t>
            </a:r>
          </a:p>
          <a:p>
            <a:r>
              <a:rPr lang="en-US" dirty="0"/>
              <a:t>Liquid junction potentials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526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Errors associated with patch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7848600" cy="3581400"/>
          </a:xfrm>
        </p:spPr>
        <p:txBody>
          <a:bodyPr/>
          <a:lstStyle/>
          <a:p>
            <a:r>
              <a:rPr lang="en-US" dirty="0" smtClean="0"/>
              <a:t>Series resistance and membrane capacitance</a:t>
            </a:r>
          </a:p>
          <a:p>
            <a:r>
              <a:rPr lang="en-US" dirty="0" smtClean="0"/>
              <a:t>Space clamping</a:t>
            </a:r>
          </a:p>
          <a:p>
            <a:r>
              <a:rPr lang="en-US" dirty="0" smtClean="0"/>
              <a:t>Leaks</a:t>
            </a:r>
          </a:p>
          <a:p>
            <a:r>
              <a:rPr lang="en-US" dirty="0" smtClean="0"/>
              <a:t>Liquid junction potentials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>
            <a:off x="4038600" y="1600200"/>
            <a:ext cx="4724400" cy="41148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457200" y="1524000"/>
            <a:ext cx="3200400" cy="17526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1752600" y="2438400"/>
            <a:ext cx="660400" cy="15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problems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56540" y="2089710"/>
            <a:ext cx="2667000" cy="914400"/>
            <a:chOff x="2819400" y="2743200"/>
            <a:chExt cx="2819400" cy="914400"/>
          </a:xfrm>
        </p:grpSpPr>
        <p:sp>
          <p:nvSpPr>
            <p:cNvPr id="7" name="Oval 6"/>
            <p:cNvSpPr/>
            <p:nvPr/>
          </p:nvSpPr>
          <p:spPr>
            <a:xfrm>
              <a:off x="2819400" y="2743200"/>
              <a:ext cx="381000" cy="914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7" idx="0"/>
            </p:cNvCxnSpPr>
            <p:nvPr/>
          </p:nvCxnSpPr>
          <p:spPr>
            <a:xfrm rot="5400000" flipH="1" flipV="1">
              <a:off x="4248150" y="1504950"/>
              <a:ext cx="0" cy="2476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4286250" y="2419350"/>
              <a:ext cx="0" cy="2476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257800" y="2743200"/>
              <a:ext cx="381000" cy="914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1037540" y="2431085"/>
            <a:ext cx="660400" cy="152400"/>
          </a:xfrm>
          <a:prstGeom prst="rect">
            <a:avLst/>
          </a:prstGeom>
          <a:noFill/>
        </p:spPr>
      </p:pic>
      <p:pic>
        <p:nvPicPr>
          <p:cNvPr id="14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 rot="5400000" flipV="1">
            <a:off x="1352109" y="2085254"/>
            <a:ext cx="685800" cy="158262"/>
          </a:xfrm>
          <a:prstGeom prst="rect">
            <a:avLst/>
          </a:prstGeom>
          <a:noFill/>
        </p:spPr>
      </p:pic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1621740" y="2441450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>
            <a:off x="2473522" y="2448765"/>
            <a:ext cx="660400" cy="152400"/>
          </a:xfrm>
          <a:prstGeom prst="rect">
            <a:avLst/>
          </a:prstGeom>
          <a:noFill/>
        </p:spPr>
      </p:pic>
      <p:pic>
        <p:nvPicPr>
          <p:cNvPr id="22" name="Picture 16" descr="asdpg29e"/>
          <p:cNvPicPr>
            <a:picLocks noChangeAspect="1" noChangeArrowheads="1"/>
          </p:cNvPicPr>
          <p:nvPr/>
        </p:nvPicPr>
        <p:blipFill>
          <a:blip r:embed="rId3" cstate="print"/>
          <a:srcRect l="11360" t="46742" r="11005" b="23074"/>
          <a:stretch>
            <a:fillRect/>
          </a:stretch>
        </p:blipFill>
        <p:spPr bwMode="auto">
          <a:xfrm rot="5400000" flipV="1">
            <a:off x="2073031" y="2095619"/>
            <a:ext cx="685800" cy="158262"/>
          </a:xfrm>
          <a:prstGeom prst="rect">
            <a:avLst/>
          </a:prstGeom>
          <a:noFill/>
        </p:spPr>
      </p:pic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2342662" y="2451815"/>
            <a:ext cx="152400" cy="152400"/>
          </a:xfrm>
          <a:prstGeom prst="ellipse">
            <a:avLst/>
          </a:prstGeom>
          <a:solidFill>
            <a:srgbClr val="BBE0E3"/>
          </a:solidFill>
          <a:ln w="12700">
            <a:solidFill>
              <a:srgbClr val="00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6115" y="2648105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i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6702" y="201351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419600" y="3241675"/>
            <a:ext cx="4038600" cy="914400"/>
            <a:chOff x="2819400" y="2743200"/>
            <a:chExt cx="2819400" cy="914400"/>
          </a:xfrm>
        </p:grpSpPr>
        <p:sp>
          <p:nvSpPr>
            <p:cNvPr id="28" name="Oval 27"/>
            <p:cNvSpPr/>
            <p:nvPr/>
          </p:nvSpPr>
          <p:spPr>
            <a:xfrm>
              <a:off x="2819400" y="2743200"/>
              <a:ext cx="381000" cy="914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>
              <a:stCxn id="28" idx="0"/>
            </p:cNvCxnSpPr>
            <p:nvPr/>
          </p:nvCxnSpPr>
          <p:spPr>
            <a:xfrm rot="5400000" flipH="1" flipV="1">
              <a:off x="4248150" y="1504950"/>
              <a:ext cx="0" cy="2476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4286250" y="2419350"/>
              <a:ext cx="0" cy="2476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257800" y="2743200"/>
              <a:ext cx="381000" cy="914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Isosceles Triangle 31"/>
          <p:cNvSpPr/>
          <p:nvPr/>
        </p:nvSpPr>
        <p:spPr>
          <a:xfrm rot="12260437">
            <a:off x="6519718" y="1940954"/>
            <a:ext cx="255188" cy="13716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4724400" y="3239237"/>
            <a:ext cx="1639824" cy="877824"/>
          </a:xfrm>
          <a:custGeom>
            <a:avLst/>
            <a:gdLst>
              <a:gd name="connsiteX0" fmla="*/ 2194560 w 2194560"/>
              <a:gd name="connsiteY0" fmla="*/ 0 h 877824"/>
              <a:gd name="connsiteX1" fmla="*/ 1492301 w 2194560"/>
              <a:gd name="connsiteY1" fmla="*/ 658368 h 877824"/>
              <a:gd name="connsiteX2" fmla="*/ 0 w 2194560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4560" h="877824">
                <a:moveTo>
                  <a:pt x="2194560" y="0"/>
                </a:moveTo>
                <a:cubicBezTo>
                  <a:pt x="2026310" y="256032"/>
                  <a:pt x="1858061" y="512064"/>
                  <a:pt x="1492301" y="658368"/>
                </a:cubicBezTo>
                <a:cubicBezTo>
                  <a:pt x="1126541" y="804672"/>
                  <a:pt x="563270" y="841248"/>
                  <a:pt x="0" y="877824"/>
                </a:cubicBezTo>
              </a:path>
            </a:pathLst>
          </a:custGeom>
          <a:ln>
            <a:solidFill>
              <a:srgbClr val="FF0000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 flipH="1">
            <a:off x="6368491" y="3248990"/>
            <a:ext cx="1639824" cy="877824"/>
          </a:xfrm>
          <a:custGeom>
            <a:avLst/>
            <a:gdLst>
              <a:gd name="connsiteX0" fmla="*/ 2194560 w 2194560"/>
              <a:gd name="connsiteY0" fmla="*/ 0 h 877824"/>
              <a:gd name="connsiteX1" fmla="*/ 1492301 w 2194560"/>
              <a:gd name="connsiteY1" fmla="*/ 658368 h 877824"/>
              <a:gd name="connsiteX2" fmla="*/ 0 w 2194560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4560" h="877824">
                <a:moveTo>
                  <a:pt x="2194560" y="0"/>
                </a:moveTo>
                <a:cubicBezTo>
                  <a:pt x="2026310" y="256032"/>
                  <a:pt x="1858061" y="512064"/>
                  <a:pt x="1492301" y="658368"/>
                </a:cubicBezTo>
                <a:cubicBezTo>
                  <a:pt x="1126541" y="804672"/>
                  <a:pt x="563270" y="841248"/>
                  <a:pt x="0" y="877824"/>
                </a:cubicBezTo>
              </a:path>
            </a:pathLst>
          </a:custGeom>
          <a:ln>
            <a:solidFill>
              <a:srgbClr val="FF0000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879824" y="409154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∞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8200" y="409755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-∞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9603" y="4101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53000" y="439634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Distance (x)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9800" y="286067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  <a:r>
              <a:rPr lang="en-US" baseline="-25000" dirty="0" smtClean="0">
                <a:solidFill>
                  <a:schemeClr val="bg1"/>
                </a:solidFill>
              </a:rPr>
              <a:t>0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05600" y="3470275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  <a:r>
              <a:rPr lang="en-US" baseline="-25000" dirty="0" smtClean="0">
                <a:solidFill>
                  <a:schemeClr val="bg1"/>
                </a:solidFill>
              </a:rPr>
              <a:t>0</a:t>
            </a:r>
            <a:r>
              <a:rPr lang="en-US" dirty="0" smtClean="0">
                <a:solidFill>
                  <a:schemeClr val="bg1"/>
                </a:solidFill>
              </a:rPr>
              <a:t>/e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6477000" y="4648200"/>
          <a:ext cx="129698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5" name="Equation" r:id="rId4" imgW="609480" imgH="482400" progId="Equation.3">
                  <p:embed/>
                </p:oleObj>
              </mc:Choice>
              <mc:Fallback>
                <p:oleObj name="Equation" r:id="rId4" imgW="60948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648200"/>
                        <a:ext cx="1296987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Straight Arrow Connector 51"/>
          <p:cNvCxnSpPr/>
          <p:nvPr/>
        </p:nvCxnSpPr>
        <p:spPr>
          <a:xfrm rot="5400000">
            <a:off x="6820694" y="4040981"/>
            <a:ext cx="2286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419600" y="1676400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Length constant (</a:t>
            </a:r>
            <a:r>
              <a:rPr lang="el-GR" dirty="0" smtClean="0">
                <a:solidFill>
                  <a:schemeClr val="bg1"/>
                </a:solidFill>
              </a:rPr>
              <a:t>λ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89724" y="41148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λ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2400" y="3886200"/>
            <a:ext cx="3657600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8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space constant (</a:t>
            </a:r>
            <a:r>
              <a:rPr lang="el-GR" dirty="0" smtClean="0">
                <a:solidFill>
                  <a:schemeClr val="bg1"/>
                </a:solidFill>
              </a:rPr>
              <a:t>λ</a:t>
            </a:r>
            <a:r>
              <a:rPr lang="en-US" dirty="0" smtClean="0">
                <a:solidFill>
                  <a:schemeClr val="bg1"/>
                </a:solidFill>
              </a:rPr>
              <a:t>) is around 100</a:t>
            </a:r>
            <a:r>
              <a:rPr lang="el-GR" dirty="0" smtClean="0">
                <a:solidFill>
                  <a:schemeClr val="bg1"/>
                </a:solidFill>
              </a:rPr>
              <a:t>μ</a:t>
            </a:r>
            <a:r>
              <a:rPr lang="en-US" dirty="0" smtClean="0">
                <a:solidFill>
                  <a:schemeClr val="bg1"/>
                </a:solidFill>
              </a:rPr>
              <a:t>m for cardiac tissue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value of the space constant depends on ion channel activity (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81000" y="1905000"/>
            <a:ext cx="4191000" cy="3733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 currents</a:t>
            </a:r>
            <a:endParaRPr lang="en-US" dirty="0"/>
          </a:p>
        </p:txBody>
      </p:sp>
      <p:pic>
        <p:nvPicPr>
          <p:cNvPr id="4" name="Picture 3" descr="excised-patc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3962400" cy="2852738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066800" y="4953000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total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=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+ I</a:t>
            </a:r>
            <a:r>
              <a:rPr lang="en-US" baseline="-25000" dirty="0" smtClean="0">
                <a:solidFill>
                  <a:schemeClr val="bg1"/>
                </a:solidFill>
              </a:rPr>
              <a:t>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= (</a:t>
            </a:r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) + (</a:t>
            </a:r>
            <a:r>
              <a:rPr lang="en-US" dirty="0" err="1" smtClean="0">
                <a:solidFill>
                  <a:schemeClr val="bg1"/>
                </a:solidFill>
              </a:rPr>
              <a:t>V</a:t>
            </a:r>
            <a:r>
              <a:rPr lang="en-US" baseline="-25000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/R</a:t>
            </a:r>
            <a:r>
              <a:rPr lang="en-US" baseline="-25000" dirty="0" smtClean="0">
                <a:solidFill>
                  <a:schemeClr val="bg1"/>
                </a:solidFill>
              </a:rPr>
              <a:t>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224430" y="2514601"/>
            <a:ext cx="2202485" cy="2652369"/>
            <a:chOff x="2224430" y="2514601"/>
            <a:chExt cx="2202485" cy="2652369"/>
          </a:xfrm>
        </p:grpSpPr>
        <p:grpSp>
          <p:nvGrpSpPr>
            <p:cNvPr id="27" name="Group 26"/>
            <p:cNvGrpSpPr/>
            <p:nvPr/>
          </p:nvGrpSpPr>
          <p:grpSpPr>
            <a:xfrm>
              <a:off x="2667001" y="2514601"/>
              <a:ext cx="1759914" cy="2652369"/>
              <a:chOff x="2667001" y="2514601"/>
              <a:chExt cx="1759914" cy="2652369"/>
            </a:xfrm>
          </p:grpSpPr>
          <p:pic>
            <p:nvPicPr>
              <p:cNvPr id="5" name="Picture 16" descr="asdpg29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1360" t="46742" r="11005" b="23074"/>
              <a:stretch>
                <a:fillRect/>
              </a:stretch>
            </p:blipFill>
            <p:spPr bwMode="auto">
              <a:xfrm rot="5400000" flipV="1">
                <a:off x="2256693" y="3686908"/>
                <a:ext cx="1066801" cy="246186"/>
              </a:xfrm>
              <a:prstGeom prst="rect">
                <a:avLst/>
              </a:prstGeom>
              <a:noFill/>
            </p:spPr>
          </p:pic>
          <p:pic>
            <p:nvPicPr>
              <p:cNvPr id="6" name="Picture 16" descr="asdpg29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1360" t="46742" r="11005" b="23074"/>
              <a:stretch>
                <a:fillRect/>
              </a:stretch>
            </p:blipFill>
            <p:spPr bwMode="auto">
              <a:xfrm rot="5400000" flipV="1">
                <a:off x="2866293" y="3635701"/>
                <a:ext cx="1066801" cy="246186"/>
              </a:xfrm>
              <a:prstGeom prst="rect">
                <a:avLst/>
              </a:prstGeom>
              <a:noFill/>
            </p:spPr>
          </p:pic>
          <p:grpSp>
            <p:nvGrpSpPr>
              <p:cNvPr id="7" name="Group 20"/>
              <p:cNvGrpSpPr>
                <a:grpSpLocks/>
              </p:cNvGrpSpPr>
              <p:nvPr/>
            </p:nvGrpSpPr>
            <p:grpSpPr bwMode="auto">
              <a:xfrm>
                <a:off x="4122115" y="4862170"/>
                <a:ext cx="304800" cy="304800"/>
                <a:chOff x="1392" y="3456"/>
                <a:chExt cx="288" cy="240"/>
              </a:xfrm>
            </p:grpSpPr>
            <p:sp>
              <p:nvSpPr>
                <p:cNvPr id="8" name="Line 21"/>
                <p:cNvSpPr>
                  <a:spLocks noChangeShapeType="1"/>
                </p:cNvSpPr>
                <p:nvPr/>
              </p:nvSpPr>
              <p:spPr bwMode="auto">
                <a:xfrm>
                  <a:off x="1536" y="3456"/>
                  <a:ext cx="0" cy="96"/>
                </a:xfrm>
                <a:prstGeom prst="line">
                  <a:avLst/>
                </a:prstGeom>
                <a:ln>
                  <a:headEnd/>
                  <a:tailEnd type="none" w="lg" len="lg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" name="Line 22"/>
                <p:cNvSpPr>
                  <a:spLocks noChangeShapeType="1"/>
                </p:cNvSpPr>
                <p:nvPr/>
              </p:nvSpPr>
              <p:spPr bwMode="auto">
                <a:xfrm>
                  <a:off x="1392" y="3552"/>
                  <a:ext cx="288" cy="0"/>
                </a:xfrm>
                <a:prstGeom prst="line">
                  <a:avLst/>
                </a:prstGeom>
                <a:ln>
                  <a:headEnd/>
                  <a:tailEnd type="none" w="lg" len="lg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" name="Line 23"/>
                <p:cNvSpPr>
                  <a:spLocks noChangeShapeType="1"/>
                </p:cNvSpPr>
                <p:nvPr/>
              </p:nvSpPr>
              <p:spPr bwMode="auto">
                <a:xfrm>
                  <a:off x="1416" y="3600"/>
                  <a:ext cx="240" cy="0"/>
                </a:xfrm>
                <a:prstGeom prst="line">
                  <a:avLst/>
                </a:prstGeom>
                <a:ln>
                  <a:headEnd/>
                  <a:tailEnd type="none" w="lg" len="lg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" name="Line 24"/>
                <p:cNvSpPr>
                  <a:spLocks noChangeShapeType="1"/>
                </p:cNvSpPr>
                <p:nvPr/>
              </p:nvSpPr>
              <p:spPr bwMode="auto">
                <a:xfrm>
                  <a:off x="1440" y="3648"/>
                  <a:ext cx="192" cy="0"/>
                </a:xfrm>
                <a:prstGeom prst="line">
                  <a:avLst/>
                </a:prstGeom>
                <a:ln>
                  <a:headEnd/>
                  <a:tailEnd type="none" w="lg" len="lg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Line 25"/>
                <p:cNvSpPr>
                  <a:spLocks noChangeShapeType="1"/>
                </p:cNvSpPr>
                <p:nvPr/>
              </p:nvSpPr>
              <p:spPr bwMode="auto">
                <a:xfrm>
                  <a:off x="1488" y="3696"/>
                  <a:ext cx="96" cy="0"/>
                </a:xfrm>
                <a:prstGeom prst="line">
                  <a:avLst/>
                </a:prstGeom>
                <a:ln>
                  <a:headEnd/>
                  <a:tailEnd type="none" w="lg" len="lg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cxnSp>
            <p:nvCxnSpPr>
              <p:cNvPr id="15" name="Elbow Connector 14"/>
              <p:cNvCxnSpPr/>
              <p:nvPr/>
            </p:nvCxnSpPr>
            <p:spPr>
              <a:xfrm rot="16200000" flipH="1">
                <a:off x="3269263" y="3864233"/>
                <a:ext cx="533398" cy="1477106"/>
              </a:xfrm>
              <a:prstGeom prst="bentConnector3">
                <a:avLst>
                  <a:gd name="adj1" fmla="val 83429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8" name="Elbow Connector 17"/>
              <p:cNvCxnSpPr/>
              <p:nvPr/>
            </p:nvCxnSpPr>
            <p:spPr>
              <a:xfrm>
                <a:off x="3407009" y="4267200"/>
                <a:ext cx="860191" cy="533400"/>
              </a:xfrm>
              <a:prstGeom prst="bentConnector3">
                <a:avLst>
                  <a:gd name="adj1" fmla="val 100175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2" name="Elbow Connector 21"/>
              <p:cNvCxnSpPr/>
              <p:nvPr/>
            </p:nvCxnSpPr>
            <p:spPr>
              <a:xfrm rot="5400000" flipH="1" flipV="1">
                <a:off x="2583462" y="2735863"/>
                <a:ext cx="762002" cy="319477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5" name="Elbow Connector 24"/>
              <p:cNvCxnSpPr/>
              <p:nvPr/>
            </p:nvCxnSpPr>
            <p:spPr>
              <a:xfrm rot="16200000" flipH="1">
                <a:off x="3097050" y="2937380"/>
                <a:ext cx="329794" cy="275494"/>
              </a:xfrm>
              <a:prstGeom prst="bentConnector3">
                <a:avLst>
                  <a:gd name="adj1" fmla="val -3235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2224430" y="3581400"/>
              <a:ext cx="474810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R</a:t>
              </a:r>
              <a:r>
                <a:rPr lang="en-US" baseline="-25000" dirty="0" err="1" smtClean="0">
                  <a:solidFill>
                    <a:schemeClr val="bg1"/>
                  </a:solidFill>
                </a:rPr>
                <a:t>m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581400"/>
              <a:ext cx="43313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</a:t>
              </a:r>
              <a:r>
                <a:rPr lang="en-US" baseline="-25000" dirty="0" smtClean="0">
                  <a:solidFill>
                    <a:schemeClr val="bg1"/>
                  </a:solidFill>
                </a:rPr>
                <a:t>L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362200" y="2438400"/>
            <a:ext cx="1166533" cy="1538630"/>
            <a:chOff x="2362200" y="2438400"/>
            <a:chExt cx="1166533" cy="1538630"/>
          </a:xfrm>
        </p:grpSpPr>
        <p:sp>
          <p:nvSpPr>
            <p:cNvPr id="32" name="TextBox 31"/>
            <p:cNvSpPr txBox="1"/>
            <p:nvPr/>
          </p:nvSpPr>
          <p:spPr>
            <a:xfrm>
              <a:off x="2362200" y="2438400"/>
              <a:ext cx="567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I</a:t>
              </a:r>
              <a:r>
                <a:rPr lang="en-US" baseline="-25000" dirty="0" err="1" smtClean="0">
                  <a:solidFill>
                    <a:schemeClr val="bg1"/>
                  </a:solidFill>
                </a:rPr>
                <a:t>total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5400000">
              <a:off x="3009900" y="2628900"/>
              <a:ext cx="381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2720524" y="3785736"/>
              <a:ext cx="381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3337439" y="3778421"/>
              <a:ext cx="381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4953000" y="1447800"/>
            <a:ext cx="4038600" cy="4800600"/>
            <a:chOff x="4953000" y="1447800"/>
            <a:chExt cx="4038600" cy="4800600"/>
          </a:xfrm>
        </p:grpSpPr>
        <p:sp>
          <p:nvSpPr>
            <p:cNvPr id="57" name="Rectangle 56"/>
            <p:cNvSpPr/>
            <p:nvPr/>
          </p:nvSpPr>
          <p:spPr>
            <a:xfrm>
              <a:off x="4953000" y="1447800"/>
              <a:ext cx="4038600" cy="4800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105400" y="3352800"/>
              <a:ext cx="36576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5753100" y="3467100"/>
              <a:ext cx="34290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467600" y="1752600"/>
              <a:ext cx="263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34400" y="297180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V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151730" y="2666390"/>
              <a:ext cx="3306470" cy="1967789"/>
            </a:xfrm>
            <a:custGeom>
              <a:avLst/>
              <a:gdLst>
                <a:gd name="connsiteX0" fmla="*/ 0 w 3306470"/>
                <a:gd name="connsiteY0" fmla="*/ 1967789 h 1967789"/>
                <a:gd name="connsiteX1" fmla="*/ 819302 w 3306470"/>
                <a:gd name="connsiteY1" fmla="*/ 577901 h 1967789"/>
                <a:gd name="connsiteX2" fmla="*/ 3306470 w 3306470"/>
                <a:gd name="connsiteY2" fmla="*/ 0 h 1967789"/>
                <a:gd name="connsiteX3" fmla="*/ 3306470 w 3306470"/>
                <a:gd name="connsiteY3" fmla="*/ 0 h 196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6470" h="1967789">
                  <a:moveTo>
                    <a:pt x="0" y="1967789"/>
                  </a:moveTo>
                  <a:cubicBezTo>
                    <a:pt x="134112" y="1436827"/>
                    <a:pt x="268224" y="905866"/>
                    <a:pt x="819302" y="577901"/>
                  </a:cubicBezTo>
                  <a:cubicBezTo>
                    <a:pt x="1370380" y="249936"/>
                    <a:pt x="3306470" y="0"/>
                    <a:pt x="3306470" y="0"/>
                  </a:cubicBezTo>
                  <a:lnTo>
                    <a:pt x="3306470" y="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02885" y="2696260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E</a:t>
              </a:r>
              <a:r>
                <a:rPr lang="en-US" baseline="-25000" dirty="0" smtClean="0">
                  <a:solidFill>
                    <a:schemeClr val="bg1"/>
                  </a:solidFill>
                </a:rPr>
                <a:t>K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16200000" flipH="1">
              <a:off x="5555285" y="3102255"/>
              <a:ext cx="304800" cy="1524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6" name="Freeform 55"/>
          <p:cNvSpPr/>
          <p:nvPr/>
        </p:nvSpPr>
        <p:spPr>
          <a:xfrm>
            <a:off x="5113324" y="2253690"/>
            <a:ext cx="3421075" cy="3667963"/>
          </a:xfrm>
          <a:custGeom>
            <a:avLst/>
            <a:gdLst>
              <a:gd name="connsiteX0" fmla="*/ 0 w 3233318"/>
              <a:gd name="connsiteY0" fmla="*/ 3591763 h 3591763"/>
              <a:gd name="connsiteX1" fmla="*/ 1821485 w 3233318"/>
              <a:gd name="connsiteY1" fmla="*/ 943660 h 3591763"/>
              <a:gd name="connsiteX2" fmla="*/ 3233318 w 3233318"/>
              <a:gd name="connsiteY2" fmla="*/ 0 h 359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33318" h="3591763">
                <a:moveTo>
                  <a:pt x="0" y="3591763"/>
                </a:moveTo>
                <a:cubicBezTo>
                  <a:pt x="641299" y="2567025"/>
                  <a:pt x="1282599" y="1542287"/>
                  <a:pt x="1821485" y="943660"/>
                </a:cubicBezTo>
                <a:cubicBezTo>
                  <a:pt x="2360371" y="345033"/>
                  <a:pt x="2796844" y="172516"/>
                  <a:pt x="3233318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077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Offset adjustment</a:t>
            </a:r>
            <a:br>
              <a:rPr lang="en-US" dirty="0" smtClean="0"/>
            </a:br>
            <a:r>
              <a:rPr lang="en-US" dirty="0" smtClean="0"/>
              <a:t>(liquid junction potential)</a:t>
            </a:r>
            <a:endParaRPr lang="en-US" dirty="0"/>
          </a:p>
        </p:txBody>
      </p:sp>
      <p:pic>
        <p:nvPicPr>
          <p:cNvPr id="80898" name="Picture 2" descr="File:Patchmodes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828800"/>
            <a:ext cx="3405204" cy="4876800"/>
          </a:xfrm>
          <a:prstGeom prst="rect">
            <a:avLst/>
          </a:prstGeom>
          <a:noFill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4495800" cy="2720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8" name="Straight Connector 17"/>
          <p:cNvCxnSpPr/>
          <p:nvPr/>
        </p:nvCxnSpPr>
        <p:spPr>
          <a:xfrm>
            <a:off x="685800" y="3445184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5800" y="3884612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5800" y="4324040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5800" y="4755376"/>
            <a:ext cx="3886200" cy="158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oup 36"/>
          <p:cNvGrpSpPr/>
          <p:nvPr/>
        </p:nvGrpSpPr>
        <p:grpSpPr>
          <a:xfrm>
            <a:off x="3429000" y="2895600"/>
            <a:ext cx="979755" cy="762000"/>
            <a:chOff x="3429000" y="2895600"/>
            <a:chExt cx="979755" cy="762000"/>
          </a:xfrm>
        </p:grpSpPr>
        <p:sp>
          <p:nvSpPr>
            <p:cNvPr id="15" name="Up-Down Arrow 14"/>
            <p:cNvSpPr/>
            <p:nvPr/>
          </p:nvSpPr>
          <p:spPr>
            <a:xfrm>
              <a:off x="3810000" y="3200400"/>
              <a:ext cx="152400" cy="4572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29000" y="2895600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1. offset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7"/>
          <p:cNvGrpSpPr/>
          <p:nvPr/>
        </p:nvGrpSpPr>
        <p:grpSpPr>
          <a:xfrm>
            <a:off x="76200" y="3048000"/>
            <a:ext cx="533399" cy="1906291"/>
            <a:chOff x="152401" y="3199108"/>
            <a:chExt cx="533399" cy="1906291"/>
          </a:xfrm>
        </p:grpSpPr>
        <p:sp>
          <p:nvSpPr>
            <p:cNvPr id="27" name="TextBox 26"/>
            <p:cNvSpPr txBox="1"/>
            <p:nvPr/>
          </p:nvSpPr>
          <p:spPr>
            <a:xfrm rot="16200000">
              <a:off x="-616079" y="396758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2. Seal formation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533400" y="3505200"/>
              <a:ext cx="152400" cy="1143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5525306" y="1600199"/>
            <a:ext cx="799294" cy="1067594"/>
            <a:chOff x="5281282" y="1219200"/>
            <a:chExt cx="799294" cy="1067594"/>
          </a:xfrm>
        </p:grpSpPr>
        <p:sp>
          <p:nvSpPr>
            <p:cNvPr id="30" name="TextBox 29"/>
            <p:cNvSpPr txBox="1"/>
            <p:nvPr/>
          </p:nvSpPr>
          <p:spPr>
            <a:xfrm>
              <a:off x="5410200" y="1219200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5mV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4977276" y="1981200"/>
              <a:ext cx="6096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Oval 30"/>
          <p:cNvSpPr/>
          <p:nvPr/>
        </p:nvSpPr>
        <p:spPr>
          <a:xfrm>
            <a:off x="3276600" y="2743200"/>
            <a:ext cx="12192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14600" y="4844490"/>
            <a:ext cx="210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zero really zero?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patch clamp technique: historical background. </a:t>
            </a:r>
          </a:p>
          <a:p>
            <a:pPr lvl="0"/>
            <a:r>
              <a:rPr lang="en-US" dirty="0"/>
              <a:t>Patch clamp configurations. </a:t>
            </a:r>
          </a:p>
          <a:p>
            <a:pPr lvl="0"/>
            <a:r>
              <a:rPr lang="en-US" dirty="0"/>
              <a:t>Errors associated with patch clamping.</a:t>
            </a:r>
          </a:p>
          <a:p>
            <a:r>
              <a:rPr lang="en-US" dirty="0"/>
              <a:t>Liquid junction potentials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55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Liquid junction potential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3468329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6172200" y="5486400"/>
            <a:ext cx="484474" cy="457200"/>
            <a:chOff x="6172200" y="4876800"/>
            <a:chExt cx="484474" cy="457200"/>
          </a:xfrm>
        </p:grpSpPr>
        <p:sp>
          <p:nvSpPr>
            <p:cNvPr id="10" name="Oval 9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89880" y="493837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Cl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-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39000" y="5105400"/>
            <a:ext cx="484474" cy="457200"/>
            <a:chOff x="6172200" y="4876800"/>
            <a:chExt cx="484474" cy="457200"/>
          </a:xfrm>
        </p:grpSpPr>
        <p:sp>
          <p:nvSpPr>
            <p:cNvPr id="13" name="Oval 12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89880" y="493837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Cl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-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62800" y="4038600"/>
            <a:ext cx="484474" cy="457200"/>
            <a:chOff x="6172200" y="4876800"/>
            <a:chExt cx="484474" cy="457200"/>
          </a:xfrm>
        </p:grpSpPr>
        <p:sp>
          <p:nvSpPr>
            <p:cNvPr id="16" name="Oval 15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89880" y="493837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Cl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-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019800" y="4267200"/>
            <a:ext cx="484474" cy="457200"/>
            <a:chOff x="6172200" y="4876800"/>
            <a:chExt cx="484474" cy="457200"/>
          </a:xfrm>
        </p:grpSpPr>
        <p:sp>
          <p:nvSpPr>
            <p:cNvPr id="19" name="Oval 18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89880" y="493837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Cl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-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867400" y="1219200"/>
            <a:ext cx="914401" cy="838200"/>
            <a:chOff x="6172200" y="4876800"/>
            <a:chExt cx="457200" cy="457200"/>
          </a:xfrm>
        </p:grpSpPr>
        <p:sp>
          <p:nvSpPr>
            <p:cNvPr id="22" name="Oval 21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46735" y="4991100"/>
              <a:ext cx="35499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Asp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05600" y="1981200"/>
            <a:ext cx="914401" cy="838200"/>
            <a:chOff x="6172200" y="4876800"/>
            <a:chExt cx="457200" cy="457200"/>
          </a:xfrm>
        </p:grpSpPr>
        <p:sp>
          <p:nvSpPr>
            <p:cNvPr id="25" name="Oval 24"/>
            <p:cNvSpPr/>
            <p:nvPr/>
          </p:nvSpPr>
          <p:spPr>
            <a:xfrm>
              <a:off x="61722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46735" y="4991100"/>
              <a:ext cx="35499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Asp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486400" y="4724400"/>
            <a:ext cx="471830" cy="457200"/>
            <a:chOff x="5486400" y="4724400"/>
            <a:chExt cx="471830" cy="457200"/>
          </a:xfrm>
        </p:grpSpPr>
        <p:sp>
          <p:nvSpPr>
            <p:cNvPr id="31" name="Oval 30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2800" y="1447800"/>
            <a:ext cx="471830" cy="457200"/>
            <a:chOff x="5486400" y="4724400"/>
            <a:chExt cx="471830" cy="457200"/>
          </a:xfrm>
        </p:grpSpPr>
        <p:sp>
          <p:nvSpPr>
            <p:cNvPr id="35" name="Oval 34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781800" y="2971800"/>
            <a:ext cx="471830" cy="457200"/>
            <a:chOff x="5486400" y="4724400"/>
            <a:chExt cx="471830" cy="457200"/>
          </a:xfrm>
        </p:grpSpPr>
        <p:sp>
          <p:nvSpPr>
            <p:cNvPr id="38" name="Oval 37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867400" y="2133600"/>
            <a:ext cx="471830" cy="457200"/>
            <a:chOff x="5486400" y="4724400"/>
            <a:chExt cx="471830" cy="457200"/>
          </a:xfrm>
        </p:grpSpPr>
        <p:sp>
          <p:nvSpPr>
            <p:cNvPr id="41" name="Oval 40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53200" y="4724400"/>
            <a:ext cx="471830" cy="457200"/>
            <a:chOff x="5486400" y="4724400"/>
            <a:chExt cx="471830" cy="457200"/>
          </a:xfrm>
        </p:grpSpPr>
        <p:sp>
          <p:nvSpPr>
            <p:cNvPr id="44" name="Oval 43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848600" y="4953000"/>
            <a:ext cx="471830" cy="457200"/>
            <a:chOff x="5486400" y="4724400"/>
            <a:chExt cx="471830" cy="457200"/>
          </a:xfrm>
        </p:grpSpPr>
        <p:sp>
          <p:nvSpPr>
            <p:cNvPr id="47" name="Oval 46"/>
            <p:cNvSpPr/>
            <p:nvPr/>
          </p:nvSpPr>
          <p:spPr>
            <a:xfrm>
              <a:off x="5486400" y="4724400"/>
              <a:ext cx="457200" cy="457200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C00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512274" y="4790235"/>
              <a:ext cx="4459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K</a:t>
              </a:r>
              <a:r>
                <a:rPr lang="en-US" baseline="30000" dirty="0" smtClean="0">
                  <a:solidFill>
                    <a:schemeClr val="bg1"/>
                  </a:solidFill>
                </a:rPr>
                <a:t>+</a:t>
              </a:r>
              <a:endParaRPr lang="en-US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52400" y="1981200"/>
            <a:ext cx="4724400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Liquid junction potentials are caused by the different </a:t>
            </a:r>
            <a:r>
              <a:rPr lang="en-US" sz="2400" dirty="0" err="1" smtClean="0"/>
              <a:t>mobilities</a:t>
            </a:r>
            <a:r>
              <a:rPr lang="en-US" sz="2400" dirty="0" smtClean="0"/>
              <a:t> of ions at interfaces between different solutions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</a:t>
            </a:r>
            <a:r>
              <a:rPr lang="en-US" dirty="0" smtClean="0"/>
              <a:t>clamping: </a:t>
            </a:r>
            <a:br>
              <a:rPr lang="en-US" dirty="0" smtClean="0"/>
            </a:br>
            <a:r>
              <a:rPr lang="en-US" dirty="0" smtClean="0"/>
              <a:t>Voltage clamping with a single electrode</a:t>
            </a:r>
            <a:endParaRPr lang="en-US" dirty="0"/>
          </a:p>
        </p:txBody>
      </p:sp>
      <p:pic>
        <p:nvPicPr>
          <p:cNvPr id="4" name="Picture 3" descr="myocyte-patch"/>
          <p:cNvPicPr>
            <a:picLocks noChangeAspect="1" noChangeArrowheads="1"/>
          </p:cNvPicPr>
          <p:nvPr/>
        </p:nvPicPr>
        <p:blipFill>
          <a:blip r:embed="rId2" cstate="print"/>
          <a:srcRect r="18248"/>
          <a:stretch>
            <a:fillRect/>
          </a:stretch>
        </p:blipFill>
        <p:spPr bwMode="auto">
          <a:xfrm>
            <a:off x="76200" y="2286000"/>
            <a:ext cx="4267200" cy="3444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myocyte-patch2"/>
          <p:cNvPicPr>
            <a:picLocks noChangeAspect="1" noChangeArrowheads="1"/>
          </p:cNvPicPr>
          <p:nvPr/>
        </p:nvPicPr>
        <p:blipFill>
          <a:blip r:embed="rId3" cstate="print"/>
          <a:srcRect l="2174" t="2191" r="2174" b="1370"/>
          <a:stretch>
            <a:fillRect/>
          </a:stretch>
        </p:blipFill>
        <p:spPr bwMode="auto">
          <a:xfrm>
            <a:off x="5181600" y="2209800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048000" y="2209800"/>
            <a:ext cx="2133600" cy="18288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048000" y="4191000"/>
            <a:ext cx="2133600" cy="18288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junction potential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585570" y="1905000"/>
            <a:ext cx="1447800" cy="243840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62000" y="3886200"/>
            <a:ext cx="3200400" cy="1905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00" y="2286000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bg1"/>
                </a:solidFill>
              </a:rPr>
              <a:t>pip</a:t>
            </a:r>
            <a:endParaRPr lang="en-US" sz="2800" baseline="-25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4572000"/>
            <a:ext cx="2375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 = </a:t>
            </a:r>
            <a:r>
              <a:rPr lang="en-US" sz="2800" dirty="0" err="1" smtClean="0">
                <a:solidFill>
                  <a:schemeClr val="bg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bg1"/>
                </a:solidFill>
              </a:rPr>
              <a:t>pip</a:t>
            </a:r>
            <a:r>
              <a:rPr lang="en-US" sz="2800" dirty="0" smtClean="0">
                <a:solidFill>
                  <a:schemeClr val="bg1"/>
                </a:solidFill>
              </a:rPr>
              <a:t> - V</a:t>
            </a:r>
            <a:r>
              <a:rPr lang="en-US" sz="2800" baseline="-25000" dirty="0" smtClean="0">
                <a:solidFill>
                  <a:schemeClr val="bg1"/>
                </a:solidFill>
              </a:rPr>
              <a:t>L</a:t>
            </a:r>
            <a:endParaRPr lang="en-US" sz="2800" baseline="-25000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495800" y="2590800"/>
          <a:ext cx="3581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</a:t>
                      </a:r>
                      <a:r>
                        <a:rPr lang="en-US" baseline="-25000" dirty="0" err="1" smtClean="0"/>
                        <a:t>pip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L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</a:t>
                      </a:r>
                      <a:r>
                        <a:rPr lang="en-US" baseline="-25000" dirty="0" err="1" smtClean="0"/>
                        <a:t>m</a:t>
                      </a:r>
                      <a:endParaRPr lang="en-US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-65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-77mV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-70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-72 mV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Calculation of liquid junction potential</a:t>
            </a:r>
            <a:endParaRPr lang="en-US" dirty="0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818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86788" y="6488668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Clampex</a:t>
            </a:r>
            <a:r>
              <a:rPr lang="en-US" dirty="0" smtClean="0"/>
              <a:t> (v6+)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4953000" cy="6525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8392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4727" y="2286000"/>
            <a:ext cx="680347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578527" y="3030070"/>
            <a:ext cx="67056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96457" y="3850340"/>
            <a:ext cx="67056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0327" y="281940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1392" y="3669268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7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43943"/>
          <a:stretch>
            <a:fillRect/>
          </a:stretch>
        </p:blipFill>
        <p:spPr bwMode="auto">
          <a:xfrm>
            <a:off x="990600" y="162289"/>
            <a:ext cx="3505200" cy="6314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55107"/>
          <a:stretch>
            <a:fillRect/>
          </a:stretch>
        </p:blipFill>
        <p:spPr bwMode="auto">
          <a:xfrm>
            <a:off x="4648200" y="1295400"/>
            <a:ext cx="3581400" cy="5167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0944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patch clamp technique: historical background. </a:t>
            </a:r>
          </a:p>
          <a:p>
            <a:pPr lvl="0"/>
            <a:r>
              <a:rPr lang="en-US" dirty="0"/>
              <a:t>Patch clamp configurations. </a:t>
            </a:r>
          </a:p>
          <a:p>
            <a:pPr lvl="0"/>
            <a:r>
              <a:rPr lang="en-US" dirty="0"/>
              <a:t>Errors associated with patch clamping.</a:t>
            </a:r>
          </a:p>
          <a:p>
            <a:r>
              <a:rPr lang="en-US" dirty="0"/>
              <a:t>Liquid junction potentials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735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Patch clamp </a:t>
            </a:r>
            <a:br>
              <a:rPr lang="en-US" dirty="0" smtClean="0"/>
            </a:br>
            <a:r>
              <a:rPr lang="en-US" dirty="0" smtClean="0"/>
              <a:t>configurations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7400"/>
            <a:ext cx="4953000" cy="3352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Cell-attached</a:t>
            </a:r>
            <a:br>
              <a:rPr lang="en-US" dirty="0" smtClean="0"/>
            </a:br>
            <a:r>
              <a:rPr lang="en-US" dirty="0" smtClean="0"/>
              <a:t>(on-cell)</a:t>
            </a:r>
          </a:p>
          <a:p>
            <a:pPr lvl="1"/>
            <a:r>
              <a:rPr lang="en-US" dirty="0" smtClean="0"/>
              <a:t>Loose patch</a:t>
            </a:r>
          </a:p>
          <a:p>
            <a:r>
              <a:rPr lang="en-US" dirty="0" smtClean="0"/>
              <a:t>Whole-cell</a:t>
            </a:r>
          </a:p>
          <a:p>
            <a:pPr lvl="1"/>
            <a:r>
              <a:rPr lang="en-US" dirty="0" smtClean="0"/>
              <a:t>Perforated patch </a:t>
            </a:r>
          </a:p>
          <a:p>
            <a:r>
              <a:rPr lang="en-US" dirty="0" smtClean="0"/>
              <a:t>Inside-out</a:t>
            </a:r>
          </a:p>
          <a:p>
            <a:r>
              <a:rPr lang="en-US" dirty="0" smtClean="0"/>
              <a:t>Outside-out</a:t>
            </a:r>
          </a:p>
          <a:p>
            <a:endParaRPr lang="en-US" dirty="0"/>
          </a:p>
        </p:txBody>
      </p:sp>
      <p:pic>
        <p:nvPicPr>
          <p:cNvPr id="68612" name="Picture 4" descr="graphic el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399"/>
            <a:ext cx="3352800" cy="5981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5837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2036</TotalTime>
  <Words>834</Words>
  <Application>Microsoft Office PowerPoint</Application>
  <PresentationFormat>On-screen Show (4:3)</PresentationFormat>
  <Paragraphs>314</Paragraphs>
  <Slides>41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Book Antiqua</vt:lpstr>
      <vt:lpstr>Calibri</vt:lpstr>
      <vt:lpstr>Comic Sans MS</vt:lpstr>
      <vt:lpstr>Lucida Sans</vt:lpstr>
      <vt:lpstr>Times New Roman</vt:lpstr>
      <vt:lpstr>Wingdings</vt:lpstr>
      <vt:lpstr>Wingdings 2</vt:lpstr>
      <vt:lpstr>Wingdings 3</vt:lpstr>
      <vt:lpstr>Apex</vt:lpstr>
      <vt:lpstr>Graph</vt:lpstr>
      <vt:lpstr>Equation</vt:lpstr>
      <vt:lpstr>theoretical Aspects of patch clamping:  Session 2</vt:lpstr>
      <vt:lpstr>Contents</vt:lpstr>
      <vt:lpstr>PowerPoint Presentation</vt:lpstr>
      <vt:lpstr>Patch clamping:  Voltage clamping with a single electrode</vt:lpstr>
      <vt:lpstr>PowerPoint Presentation</vt:lpstr>
      <vt:lpstr>PowerPoint Presentation</vt:lpstr>
      <vt:lpstr>PowerPoint Presentation</vt:lpstr>
      <vt:lpstr>Contents</vt:lpstr>
      <vt:lpstr>Patch clamp  configurations</vt:lpstr>
      <vt:lpstr>The patch clamp amplifier</vt:lpstr>
      <vt:lpstr>Measurement of current</vt:lpstr>
      <vt:lpstr>Measurement of current</vt:lpstr>
      <vt:lpstr>Offset and gain</vt:lpstr>
      <vt:lpstr>Contents</vt:lpstr>
      <vt:lpstr>Capacitance compensation</vt:lpstr>
      <vt:lpstr>Sources of Capacitance in Patch Clamping</vt:lpstr>
      <vt:lpstr>Capacitance compensation </vt:lpstr>
      <vt:lpstr>Fast and slow capacitance compensation</vt:lpstr>
      <vt:lpstr>Seal formation and  capacitance  compensation</vt:lpstr>
      <vt:lpstr>Seal formation and  capacitance  compensation</vt:lpstr>
      <vt:lpstr>Electrical properties of the membrane</vt:lpstr>
      <vt:lpstr>Series resistance</vt:lpstr>
      <vt:lpstr>Series resistance</vt:lpstr>
      <vt:lpstr>Series resistance</vt:lpstr>
      <vt:lpstr>Series resistance</vt:lpstr>
      <vt:lpstr>PowerPoint Presentation</vt:lpstr>
      <vt:lpstr>PowerPoint Presentation</vt:lpstr>
      <vt:lpstr>PowerPoint Presentation</vt:lpstr>
      <vt:lpstr>Series resistance</vt:lpstr>
      <vt:lpstr>Series resistance compensation with positive feedback (“correction”) </vt:lpstr>
      <vt:lpstr>Series resistance compensation by supercharging (“prediction”) </vt:lpstr>
      <vt:lpstr>Effects of compensation</vt:lpstr>
      <vt:lpstr>Contents</vt:lpstr>
      <vt:lpstr>Errors associated with patch clamping</vt:lpstr>
      <vt:lpstr>Spatial problems</vt:lpstr>
      <vt:lpstr>Leak currents</vt:lpstr>
      <vt:lpstr>Offset adjustment (liquid junction potential)</vt:lpstr>
      <vt:lpstr>Contents</vt:lpstr>
      <vt:lpstr>Liquid junction potential   </vt:lpstr>
      <vt:lpstr>Liquid junction potential</vt:lpstr>
      <vt:lpstr>Calculation of liquid junction potential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theoretical basis of patch clamping</dc:title>
  <dc:creator>coetzw01</dc:creator>
  <cp:lastModifiedBy>William</cp:lastModifiedBy>
  <cp:revision>301</cp:revision>
  <dcterms:created xsi:type="dcterms:W3CDTF">2006-08-16T00:00:00Z</dcterms:created>
  <dcterms:modified xsi:type="dcterms:W3CDTF">2021-04-08T14:45:44Z</dcterms:modified>
</cp:coreProperties>
</file>