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0"/>
  </p:notesMasterIdLst>
  <p:sldIdLst>
    <p:sldId id="256" r:id="rId2"/>
    <p:sldId id="257" r:id="rId3"/>
    <p:sldId id="351" r:id="rId4"/>
    <p:sldId id="352" r:id="rId5"/>
    <p:sldId id="355" r:id="rId6"/>
    <p:sldId id="358" r:id="rId7"/>
    <p:sldId id="357" r:id="rId8"/>
    <p:sldId id="360" r:id="rId9"/>
    <p:sldId id="361" r:id="rId10"/>
    <p:sldId id="356" r:id="rId11"/>
    <p:sldId id="353" r:id="rId12"/>
    <p:sldId id="362" r:id="rId13"/>
    <p:sldId id="363" r:id="rId14"/>
    <p:sldId id="364" r:id="rId15"/>
    <p:sldId id="367" r:id="rId16"/>
    <p:sldId id="365" r:id="rId17"/>
    <p:sldId id="366" r:id="rId18"/>
    <p:sldId id="368" r:id="rId19"/>
    <p:sldId id="369" r:id="rId20"/>
    <p:sldId id="370" r:id="rId21"/>
    <p:sldId id="371" r:id="rId22"/>
    <p:sldId id="372" r:id="rId23"/>
    <p:sldId id="373" r:id="rId24"/>
    <p:sldId id="374" r:id="rId25"/>
    <p:sldId id="375" r:id="rId26"/>
    <p:sldId id="378" r:id="rId27"/>
    <p:sldId id="379" r:id="rId28"/>
    <p:sldId id="377" r:id="rId29"/>
    <p:sldId id="376" r:id="rId30"/>
    <p:sldId id="380" r:id="rId31"/>
    <p:sldId id="325" r:id="rId32"/>
    <p:sldId id="324" r:id="rId33"/>
    <p:sldId id="326" r:id="rId34"/>
    <p:sldId id="327" r:id="rId35"/>
    <p:sldId id="328" r:id="rId36"/>
    <p:sldId id="329" r:id="rId37"/>
    <p:sldId id="321" r:id="rId38"/>
    <p:sldId id="330" r:id="rId39"/>
    <p:sldId id="331" r:id="rId40"/>
    <p:sldId id="332" r:id="rId41"/>
    <p:sldId id="333" r:id="rId42"/>
    <p:sldId id="334" r:id="rId43"/>
    <p:sldId id="335" r:id="rId44"/>
    <p:sldId id="336" r:id="rId45"/>
    <p:sldId id="337" r:id="rId46"/>
    <p:sldId id="338" r:id="rId47"/>
    <p:sldId id="339" r:id="rId48"/>
    <p:sldId id="340" r:id="rId49"/>
    <p:sldId id="341" r:id="rId50"/>
    <p:sldId id="342" r:id="rId51"/>
    <p:sldId id="343" r:id="rId52"/>
    <p:sldId id="344" r:id="rId53"/>
    <p:sldId id="345" r:id="rId54"/>
    <p:sldId id="346" r:id="rId55"/>
    <p:sldId id="347" r:id="rId56"/>
    <p:sldId id="348" r:id="rId57"/>
    <p:sldId id="349" r:id="rId58"/>
    <p:sldId id="350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38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1C9F6-4D53-42CB-AE8A-F5911D789B15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B69A9-496C-4ADF-855F-2846CDA42B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06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3.png"/><Relationship Id="rId4" Type="http://schemas.openxmlformats.org/officeDocument/2006/relationships/image" Target="../media/image21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5.png"/><Relationship Id="rId4" Type="http://schemas.openxmlformats.org/officeDocument/2006/relationships/image" Target="../media/image2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7.png"/><Relationship Id="rId4" Type="http://schemas.openxmlformats.org/officeDocument/2006/relationships/image" Target="../media/image26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9.png"/><Relationship Id="rId4" Type="http://schemas.openxmlformats.org/officeDocument/2006/relationships/image" Target="../media/image28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3.wmf"/><Relationship Id="rId4" Type="http://schemas.openxmlformats.org/officeDocument/2006/relationships/oleObject" Target="../embeddings/oleObject9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hyperphysics.phy-astr.gsu.edu/hbase/electronic/opampcon.html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theoretical Aspects of patch </a:t>
            </a:r>
            <a:r>
              <a:rPr lang="en-US" dirty="0" smtClean="0"/>
              <a:t>clamping:</a:t>
            </a:r>
            <a:br>
              <a:rPr lang="en-US" dirty="0" smtClean="0"/>
            </a:br>
            <a:r>
              <a:rPr lang="en-US" dirty="0" smtClean="0"/>
              <a:t>Session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William A. Coetzee</a:t>
            </a:r>
            <a:br>
              <a:rPr lang="en-US" dirty="0" smtClean="0"/>
            </a:br>
            <a:r>
              <a:rPr lang="en-US" dirty="0" smtClean="0"/>
              <a:t>NYU School of Medicine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fast should we sample?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2514600"/>
            <a:ext cx="8001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/>
              <a:t>Nyquist criterion</a:t>
            </a:r>
            <a:r>
              <a:rPr lang="en-US" sz="3200" b="1" dirty="0" smtClean="0"/>
              <a:t>: to avoid aliasing, the sampling frequency must be at least 2x larger than the highest frequency contained within the signal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4876800"/>
            <a:ext cx="68601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Common practice: sample at a frequency 5x faster than the highest frequency contained in the signal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Signal conditioning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Filtering</a:t>
            </a:r>
          </a:p>
          <a:p>
            <a:pPr lvl="1">
              <a:buNone/>
            </a:pPr>
            <a:r>
              <a:rPr lang="en-US" dirty="0" smtClean="0"/>
              <a:t>Passive, active and digital </a:t>
            </a:r>
          </a:p>
          <a:p>
            <a:r>
              <a:rPr lang="en-US" dirty="0" smtClean="0"/>
              <a:t>Amplification and offset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Filtering</a:t>
            </a:r>
            <a:endParaRPr lang="en-US" dirty="0"/>
          </a:p>
        </p:txBody>
      </p:sp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2" cstate="print"/>
          <a:srcRect b="4695"/>
          <a:stretch>
            <a:fillRect/>
          </a:stretch>
        </p:blipFill>
        <p:spPr bwMode="auto">
          <a:xfrm>
            <a:off x="1524000" y="1524000"/>
            <a:ext cx="6210300" cy="4648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31" name="Group 30"/>
          <p:cNvGrpSpPr/>
          <p:nvPr/>
        </p:nvGrpSpPr>
        <p:grpSpPr>
          <a:xfrm>
            <a:off x="1981200" y="2303252"/>
            <a:ext cx="4495800" cy="3564148"/>
            <a:chOff x="1981200" y="2303252"/>
            <a:chExt cx="4495800" cy="3564148"/>
          </a:xfrm>
        </p:grpSpPr>
        <p:sp>
          <p:nvSpPr>
            <p:cNvPr id="29" name="Rectangle 28"/>
            <p:cNvSpPr/>
            <p:nvPr/>
          </p:nvSpPr>
          <p:spPr>
            <a:xfrm>
              <a:off x="5791200" y="5334000"/>
              <a:ext cx="685800" cy="2286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981200" y="2303252"/>
              <a:ext cx="4377904" cy="3564148"/>
              <a:chOff x="1981200" y="2303252"/>
              <a:chExt cx="4377904" cy="3564148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1981200" y="2303252"/>
                <a:ext cx="4377904" cy="3564148"/>
                <a:chOff x="1981200" y="2303252"/>
                <a:chExt cx="4377904" cy="3564148"/>
              </a:xfrm>
            </p:grpSpPr>
            <p:sp>
              <p:nvSpPr>
                <p:cNvPr id="13" name="Freeform 12"/>
                <p:cNvSpPr/>
                <p:nvPr/>
              </p:nvSpPr>
              <p:spPr>
                <a:xfrm>
                  <a:off x="2743200" y="2303252"/>
                  <a:ext cx="2501660" cy="2007080"/>
                </a:xfrm>
                <a:custGeom>
                  <a:avLst/>
                  <a:gdLst>
                    <a:gd name="connsiteX0" fmla="*/ 0 w 2501660"/>
                    <a:gd name="connsiteY0" fmla="*/ 5752 h 2007080"/>
                    <a:gd name="connsiteX1" fmla="*/ 1121433 w 2501660"/>
                    <a:gd name="connsiteY1" fmla="*/ 333555 h 2007080"/>
                    <a:gd name="connsiteX2" fmla="*/ 2501660 w 2501660"/>
                    <a:gd name="connsiteY2" fmla="*/ 2007080 h 2007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01660" h="2007080">
                      <a:moveTo>
                        <a:pt x="0" y="5752"/>
                      </a:moveTo>
                      <a:cubicBezTo>
                        <a:pt x="352245" y="2876"/>
                        <a:pt x="704490" y="0"/>
                        <a:pt x="1121433" y="333555"/>
                      </a:cubicBezTo>
                      <a:cubicBezTo>
                        <a:pt x="1538376" y="667110"/>
                        <a:pt x="2020018" y="1337095"/>
                        <a:pt x="2501660" y="2007080"/>
                      </a:cubicBezTo>
                    </a:path>
                  </a:pathLst>
                </a:custGeom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1981200" y="2311878"/>
                  <a:ext cx="838200" cy="0"/>
                </a:xfrm>
                <a:prstGeom prst="line">
                  <a:avLst/>
                </a:prstGeom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 rot="16200000" flipH="1">
                  <a:off x="4987504" y="4495800"/>
                  <a:ext cx="1600200" cy="1143000"/>
                </a:xfrm>
                <a:prstGeom prst="line">
                  <a:avLst/>
                </a:prstGeom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Right Arrow 21"/>
              <p:cNvSpPr/>
              <p:nvPr/>
            </p:nvSpPr>
            <p:spPr>
              <a:xfrm rot="10800000">
                <a:off x="5181600" y="3886200"/>
                <a:ext cx="838200" cy="381000"/>
              </a:xfrm>
              <a:prstGeom prst="rightArrow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 rot="10800000">
                <a:off x="3657600" y="2514600"/>
                <a:ext cx="10668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2438400" y="3505200"/>
                <a:ext cx="20489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Low-pass filtering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3048000" y="5334000"/>
              <a:ext cx="685800" cy="2286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990600" y="838200"/>
            <a:ext cx="7467600" cy="5867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Filter types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990600"/>
            <a:ext cx="1215484" cy="2921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Low-pass filtering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" name="Group 20"/>
          <p:cNvGrpSpPr/>
          <p:nvPr/>
        </p:nvGrpSpPr>
        <p:grpSpPr>
          <a:xfrm>
            <a:off x="1295400" y="1524000"/>
            <a:ext cx="1868729" cy="1981200"/>
            <a:chOff x="1981200" y="2303252"/>
            <a:chExt cx="4377904" cy="3564148"/>
          </a:xfrm>
        </p:grpSpPr>
        <p:sp>
          <p:nvSpPr>
            <p:cNvPr id="12" name="Freeform 11"/>
            <p:cNvSpPr/>
            <p:nvPr/>
          </p:nvSpPr>
          <p:spPr>
            <a:xfrm>
              <a:off x="2743200" y="2303252"/>
              <a:ext cx="2501660" cy="2007080"/>
            </a:xfrm>
            <a:custGeom>
              <a:avLst/>
              <a:gdLst>
                <a:gd name="connsiteX0" fmla="*/ 0 w 2501660"/>
                <a:gd name="connsiteY0" fmla="*/ 5752 h 2007080"/>
                <a:gd name="connsiteX1" fmla="*/ 1121433 w 2501660"/>
                <a:gd name="connsiteY1" fmla="*/ 333555 h 2007080"/>
                <a:gd name="connsiteX2" fmla="*/ 2501660 w 2501660"/>
                <a:gd name="connsiteY2" fmla="*/ 2007080 h 200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1660" h="2007080">
                  <a:moveTo>
                    <a:pt x="0" y="5752"/>
                  </a:moveTo>
                  <a:cubicBezTo>
                    <a:pt x="352245" y="2876"/>
                    <a:pt x="704490" y="0"/>
                    <a:pt x="1121433" y="333555"/>
                  </a:cubicBezTo>
                  <a:cubicBezTo>
                    <a:pt x="1538376" y="667110"/>
                    <a:pt x="2020018" y="1337095"/>
                    <a:pt x="2501660" y="2007080"/>
                  </a:cubicBez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1981200" y="2311878"/>
              <a:ext cx="8382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4987504" y="4495800"/>
              <a:ext cx="1600200" cy="11430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9" name="Right Arrow 8"/>
          <p:cNvSpPr/>
          <p:nvPr/>
        </p:nvSpPr>
        <p:spPr>
          <a:xfrm rot="10800000">
            <a:off x="2690211" y="2115926"/>
            <a:ext cx="357789" cy="211786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514600" y="1524000"/>
            <a:ext cx="1067845" cy="1115674"/>
          </a:xfrm>
          <a:custGeom>
            <a:avLst/>
            <a:gdLst>
              <a:gd name="connsiteX0" fmla="*/ 0 w 2501660"/>
              <a:gd name="connsiteY0" fmla="*/ 5752 h 2007080"/>
              <a:gd name="connsiteX1" fmla="*/ 1121433 w 2501660"/>
              <a:gd name="connsiteY1" fmla="*/ 333555 h 2007080"/>
              <a:gd name="connsiteX2" fmla="*/ 2501660 w 2501660"/>
              <a:gd name="connsiteY2" fmla="*/ 2007080 h 2007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01660" h="2007080">
                <a:moveTo>
                  <a:pt x="0" y="5752"/>
                </a:moveTo>
                <a:cubicBezTo>
                  <a:pt x="352245" y="2876"/>
                  <a:pt x="704490" y="0"/>
                  <a:pt x="1121433" y="333555"/>
                </a:cubicBezTo>
                <a:cubicBezTo>
                  <a:pt x="1538376" y="667110"/>
                  <a:pt x="2020018" y="1337095"/>
                  <a:pt x="2501660" y="2007080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739539" y="1528795"/>
            <a:ext cx="775061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H="1">
            <a:off x="3374346" y="2816502"/>
            <a:ext cx="889502" cy="487895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953000" y="1528795"/>
            <a:ext cx="1523999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6477000" y="1524000"/>
            <a:ext cx="1546070" cy="1981201"/>
            <a:chOff x="6781799" y="1905000"/>
            <a:chExt cx="1546070" cy="1981201"/>
          </a:xfrm>
        </p:grpSpPr>
        <p:sp>
          <p:nvSpPr>
            <p:cNvPr id="21" name="Freeform 20"/>
            <p:cNvSpPr/>
            <p:nvPr/>
          </p:nvSpPr>
          <p:spPr>
            <a:xfrm>
              <a:off x="6781799" y="1905000"/>
              <a:ext cx="1067845" cy="1115674"/>
            </a:xfrm>
            <a:custGeom>
              <a:avLst/>
              <a:gdLst>
                <a:gd name="connsiteX0" fmla="*/ 0 w 2501660"/>
                <a:gd name="connsiteY0" fmla="*/ 5752 h 2007080"/>
                <a:gd name="connsiteX1" fmla="*/ 1121433 w 2501660"/>
                <a:gd name="connsiteY1" fmla="*/ 333555 h 2007080"/>
                <a:gd name="connsiteX2" fmla="*/ 2501660 w 2501660"/>
                <a:gd name="connsiteY2" fmla="*/ 2007080 h 200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1660" h="2007080">
                  <a:moveTo>
                    <a:pt x="0" y="5752"/>
                  </a:moveTo>
                  <a:cubicBezTo>
                    <a:pt x="352245" y="2876"/>
                    <a:pt x="704490" y="0"/>
                    <a:pt x="1121433" y="333555"/>
                  </a:cubicBezTo>
                  <a:cubicBezTo>
                    <a:pt x="1538376" y="667110"/>
                    <a:pt x="2020018" y="1337095"/>
                    <a:pt x="2501660" y="2007080"/>
                  </a:cubicBez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 rot="16200000" flipH="1">
              <a:off x="7639171" y="3197502"/>
              <a:ext cx="889502" cy="487895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 flipH="1">
            <a:off x="4953000" y="1524000"/>
            <a:ext cx="1546070" cy="1981201"/>
            <a:chOff x="6781799" y="1905000"/>
            <a:chExt cx="1546070" cy="1981201"/>
          </a:xfrm>
        </p:grpSpPr>
        <p:sp>
          <p:nvSpPr>
            <p:cNvPr id="27" name="Freeform 26"/>
            <p:cNvSpPr/>
            <p:nvPr/>
          </p:nvSpPr>
          <p:spPr>
            <a:xfrm>
              <a:off x="6781799" y="1905000"/>
              <a:ext cx="1067845" cy="1115674"/>
            </a:xfrm>
            <a:custGeom>
              <a:avLst/>
              <a:gdLst>
                <a:gd name="connsiteX0" fmla="*/ 0 w 2501660"/>
                <a:gd name="connsiteY0" fmla="*/ 5752 h 2007080"/>
                <a:gd name="connsiteX1" fmla="*/ 1121433 w 2501660"/>
                <a:gd name="connsiteY1" fmla="*/ 333555 h 2007080"/>
                <a:gd name="connsiteX2" fmla="*/ 2501660 w 2501660"/>
                <a:gd name="connsiteY2" fmla="*/ 2007080 h 200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1660" h="2007080">
                  <a:moveTo>
                    <a:pt x="0" y="5752"/>
                  </a:moveTo>
                  <a:cubicBezTo>
                    <a:pt x="352245" y="2876"/>
                    <a:pt x="704490" y="0"/>
                    <a:pt x="1121433" y="333555"/>
                  </a:cubicBezTo>
                  <a:cubicBezTo>
                    <a:pt x="1538376" y="667110"/>
                    <a:pt x="2020018" y="1337095"/>
                    <a:pt x="2501660" y="2007080"/>
                  </a:cubicBez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 rot="16200000" flipH="1">
              <a:off x="7639171" y="3197502"/>
              <a:ext cx="889502" cy="487895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29" name="Right Arrow 28"/>
          <p:cNvSpPr/>
          <p:nvPr/>
        </p:nvSpPr>
        <p:spPr>
          <a:xfrm>
            <a:off x="5052411" y="2150414"/>
            <a:ext cx="357789" cy="211786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1219200" y="1371600"/>
            <a:ext cx="2971800" cy="2286000"/>
            <a:chOff x="1219200" y="1752600"/>
            <a:chExt cx="2971800" cy="2286000"/>
          </a:xfrm>
        </p:grpSpPr>
        <p:cxnSp>
          <p:nvCxnSpPr>
            <p:cNvPr id="33" name="Straight Connector 32"/>
            <p:cNvCxnSpPr/>
            <p:nvPr/>
          </p:nvCxnSpPr>
          <p:spPr>
            <a:xfrm rot="5400000" flipH="1" flipV="1">
              <a:off x="76200" y="2895600"/>
              <a:ext cx="22860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219200" y="4038600"/>
              <a:ext cx="2971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4953000" y="1371600"/>
            <a:ext cx="2971800" cy="2286000"/>
            <a:chOff x="1219200" y="1752600"/>
            <a:chExt cx="2971800" cy="2286000"/>
          </a:xfrm>
        </p:grpSpPr>
        <p:cxnSp>
          <p:nvCxnSpPr>
            <p:cNvPr id="43" name="Straight Connector 42"/>
            <p:cNvCxnSpPr/>
            <p:nvPr/>
          </p:nvCxnSpPr>
          <p:spPr>
            <a:xfrm rot="5400000" flipH="1" flipV="1">
              <a:off x="76200" y="2895600"/>
              <a:ext cx="22860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1219200" y="4038600"/>
              <a:ext cx="2971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4880516" y="990600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High-pass filtering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1215484" y="4422797"/>
            <a:ext cx="1962846" cy="1598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3178330" y="4419600"/>
            <a:ext cx="1546070" cy="1981201"/>
            <a:chOff x="6781799" y="1905000"/>
            <a:chExt cx="1546070" cy="1981201"/>
          </a:xfrm>
        </p:grpSpPr>
        <p:sp>
          <p:nvSpPr>
            <p:cNvPr id="49" name="Freeform 48"/>
            <p:cNvSpPr/>
            <p:nvPr/>
          </p:nvSpPr>
          <p:spPr>
            <a:xfrm>
              <a:off x="6781799" y="1905000"/>
              <a:ext cx="1067845" cy="1115674"/>
            </a:xfrm>
            <a:custGeom>
              <a:avLst/>
              <a:gdLst>
                <a:gd name="connsiteX0" fmla="*/ 0 w 2501660"/>
                <a:gd name="connsiteY0" fmla="*/ 5752 h 2007080"/>
                <a:gd name="connsiteX1" fmla="*/ 1121433 w 2501660"/>
                <a:gd name="connsiteY1" fmla="*/ 333555 h 2007080"/>
                <a:gd name="connsiteX2" fmla="*/ 2501660 w 2501660"/>
                <a:gd name="connsiteY2" fmla="*/ 2007080 h 200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1660" h="2007080">
                  <a:moveTo>
                    <a:pt x="0" y="5752"/>
                  </a:moveTo>
                  <a:cubicBezTo>
                    <a:pt x="352245" y="2876"/>
                    <a:pt x="704490" y="0"/>
                    <a:pt x="1121433" y="333555"/>
                  </a:cubicBezTo>
                  <a:cubicBezTo>
                    <a:pt x="1538376" y="667110"/>
                    <a:pt x="2020018" y="1337095"/>
                    <a:pt x="2501660" y="2007080"/>
                  </a:cubicBezTo>
                </a:path>
              </a:pathLst>
            </a:custGeom>
            <a:ln>
              <a:prstDash val="sysDot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" name="Straight Connector 49"/>
            <p:cNvCxnSpPr/>
            <p:nvPr/>
          </p:nvCxnSpPr>
          <p:spPr>
            <a:xfrm rot="16200000" flipH="1">
              <a:off x="7639171" y="3197502"/>
              <a:ext cx="889502" cy="487895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 flipH="1">
            <a:off x="1215484" y="4419600"/>
            <a:ext cx="1546070" cy="1981201"/>
            <a:chOff x="6781799" y="1905000"/>
            <a:chExt cx="1546070" cy="1981201"/>
          </a:xfrm>
        </p:grpSpPr>
        <p:sp>
          <p:nvSpPr>
            <p:cNvPr id="52" name="Freeform 51"/>
            <p:cNvSpPr/>
            <p:nvPr/>
          </p:nvSpPr>
          <p:spPr>
            <a:xfrm>
              <a:off x="6781799" y="1905000"/>
              <a:ext cx="1067845" cy="1115674"/>
            </a:xfrm>
            <a:custGeom>
              <a:avLst/>
              <a:gdLst>
                <a:gd name="connsiteX0" fmla="*/ 0 w 2501660"/>
                <a:gd name="connsiteY0" fmla="*/ 5752 h 2007080"/>
                <a:gd name="connsiteX1" fmla="*/ 1121433 w 2501660"/>
                <a:gd name="connsiteY1" fmla="*/ 333555 h 2007080"/>
                <a:gd name="connsiteX2" fmla="*/ 2501660 w 2501660"/>
                <a:gd name="connsiteY2" fmla="*/ 2007080 h 200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1660" h="2007080">
                  <a:moveTo>
                    <a:pt x="0" y="5752"/>
                  </a:moveTo>
                  <a:cubicBezTo>
                    <a:pt x="352245" y="2876"/>
                    <a:pt x="704490" y="0"/>
                    <a:pt x="1121433" y="333555"/>
                  </a:cubicBezTo>
                  <a:cubicBezTo>
                    <a:pt x="1538376" y="667110"/>
                    <a:pt x="2020018" y="1337095"/>
                    <a:pt x="2501660" y="2007080"/>
                  </a:cubicBez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Connector 52"/>
            <p:cNvCxnSpPr/>
            <p:nvPr/>
          </p:nvCxnSpPr>
          <p:spPr>
            <a:xfrm rot="16200000" flipH="1">
              <a:off x="7639171" y="3197502"/>
              <a:ext cx="889502" cy="487895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54" name="Right Arrow 53"/>
          <p:cNvSpPr/>
          <p:nvPr/>
        </p:nvSpPr>
        <p:spPr>
          <a:xfrm>
            <a:off x="1314895" y="5046014"/>
            <a:ext cx="357789" cy="211786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/>
          <p:cNvGrpSpPr/>
          <p:nvPr/>
        </p:nvGrpSpPr>
        <p:grpSpPr>
          <a:xfrm>
            <a:off x="1215484" y="4267200"/>
            <a:ext cx="2971800" cy="2286000"/>
            <a:chOff x="1219200" y="1752600"/>
            <a:chExt cx="2971800" cy="2286000"/>
          </a:xfrm>
        </p:grpSpPr>
        <p:cxnSp>
          <p:nvCxnSpPr>
            <p:cNvPr id="56" name="Straight Connector 55"/>
            <p:cNvCxnSpPr/>
            <p:nvPr/>
          </p:nvCxnSpPr>
          <p:spPr>
            <a:xfrm rot="5400000" flipH="1" flipV="1">
              <a:off x="76200" y="2895600"/>
              <a:ext cx="22860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1219200" y="4038600"/>
              <a:ext cx="2971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>
            <a:off x="1143000" y="3886200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Band-pass filtering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416330" y="4441116"/>
            <a:ext cx="1546070" cy="1981201"/>
            <a:chOff x="6781799" y="1905000"/>
            <a:chExt cx="1546070" cy="1981201"/>
          </a:xfrm>
        </p:grpSpPr>
        <p:sp>
          <p:nvSpPr>
            <p:cNvPr id="60" name="Freeform 59"/>
            <p:cNvSpPr/>
            <p:nvPr/>
          </p:nvSpPr>
          <p:spPr>
            <a:xfrm>
              <a:off x="6781799" y="1905000"/>
              <a:ext cx="1067845" cy="1115674"/>
            </a:xfrm>
            <a:custGeom>
              <a:avLst/>
              <a:gdLst>
                <a:gd name="connsiteX0" fmla="*/ 0 w 2501660"/>
                <a:gd name="connsiteY0" fmla="*/ 5752 h 2007080"/>
                <a:gd name="connsiteX1" fmla="*/ 1121433 w 2501660"/>
                <a:gd name="connsiteY1" fmla="*/ 333555 h 2007080"/>
                <a:gd name="connsiteX2" fmla="*/ 2501660 w 2501660"/>
                <a:gd name="connsiteY2" fmla="*/ 2007080 h 200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1660" h="2007080">
                  <a:moveTo>
                    <a:pt x="0" y="5752"/>
                  </a:moveTo>
                  <a:cubicBezTo>
                    <a:pt x="352245" y="2876"/>
                    <a:pt x="704490" y="0"/>
                    <a:pt x="1121433" y="333555"/>
                  </a:cubicBezTo>
                  <a:cubicBezTo>
                    <a:pt x="1538376" y="667110"/>
                    <a:pt x="2020018" y="1337095"/>
                    <a:pt x="2501660" y="2007080"/>
                  </a:cubicBez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/>
            <p:cNvCxnSpPr/>
            <p:nvPr/>
          </p:nvCxnSpPr>
          <p:spPr>
            <a:xfrm rot="16200000" flipH="1">
              <a:off x="7639171" y="3197502"/>
              <a:ext cx="889502" cy="487895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62" name="Right Arrow 61"/>
          <p:cNvSpPr/>
          <p:nvPr/>
        </p:nvSpPr>
        <p:spPr>
          <a:xfrm rot="10800000">
            <a:off x="3505201" y="5105400"/>
            <a:ext cx="357789" cy="211786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4876800" y="3886200"/>
            <a:ext cx="302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Notch filtering (band reject)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65" name="Group 20"/>
          <p:cNvGrpSpPr/>
          <p:nvPr/>
        </p:nvGrpSpPr>
        <p:grpSpPr>
          <a:xfrm>
            <a:off x="5029200" y="4419600"/>
            <a:ext cx="1868729" cy="1981200"/>
            <a:chOff x="1981200" y="2303252"/>
            <a:chExt cx="4377904" cy="3564148"/>
          </a:xfrm>
        </p:grpSpPr>
        <p:sp>
          <p:nvSpPr>
            <p:cNvPr id="66" name="Freeform 65"/>
            <p:cNvSpPr/>
            <p:nvPr/>
          </p:nvSpPr>
          <p:spPr>
            <a:xfrm>
              <a:off x="2743200" y="2303252"/>
              <a:ext cx="2501660" cy="2007080"/>
            </a:xfrm>
            <a:custGeom>
              <a:avLst/>
              <a:gdLst>
                <a:gd name="connsiteX0" fmla="*/ 0 w 2501660"/>
                <a:gd name="connsiteY0" fmla="*/ 5752 h 2007080"/>
                <a:gd name="connsiteX1" fmla="*/ 1121433 w 2501660"/>
                <a:gd name="connsiteY1" fmla="*/ 333555 h 2007080"/>
                <a:gd name="connsiteX2" fmla="*/ 2501660 w 2501660"/>
                <a:gd name="connsiteY2" fmla="*/ 2007080 h 200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1660" h="2007080">
                  <a:moveTo>
                    <a:pt x="0" y="5752"/>
                  </a:moveTo>
                  <a:cubicBezTo>
                    <a:pt x="352245" y="2876"/>
                    <a:pt x="704490" y="0"/>
                    <a:pt x="1121433" y="333555"/>
                  </a:cubicBezTo>
                  <a:cubicBezTo>
                    <a:pt x="1538376" y="667110"/>
                    <a:pt x="2020018" y="1337095"/>
                    <a:pt x="2501660" y="2007080"/>
                  </a:cubicBez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1981200" y="2311878"/>
              <a:ext cx="8382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4987504" y="4495800"/>
              <a:ext cx="1600200" cy="11430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69" name="Right Arrow 68"/>
          <p:cNvSpPr/>
          <p:nvPr/>
        </p:nvSpPr>
        <p:spPr>
          <a:xfrm rot="5400000">
            <a:off x="5848189" y="4363412"/>
            <a:ext cx="357789" cy="211786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/>
          <p:cNvGrpSpPr/>
          <p:nvPr/>
        </p:nvGrpSpPr>
        <p:grpSpPr>
          <a:xfrm>
            <a:off x="6757356" y="4419600"/>
            <a:ext cx="1526928" cy="1981201"/>
            <a:chOff x="6248400" y="4572000"/>
            <a:chExt cx="1526928" cy="1981201"/>
          </a:xfrm>
        </p:grpSpPr>
        <p:sp>
          <p:nvSpPr>
            <p:cNvPr id="70" name="Freeform 69"/>
            <p:cNvSpPr/>
            <p:nvPr/>
          </p:nvSpPr>
          <p:spPr>
            <a:xfrm>
              <a:off x="6248400" y="4572000"/>
              <a:ext cx="1067845" cy="1115674"/>
            </a:xfrm>
            <a:custGeom>
              <a:avLst/>
              <a:gdLst>
                <a:gd name="connsiteX0" fmla="*/ 0 w 2501660"/>
                <a:gd name="connsiteY0" fmla="*/ 5752 h 2007080"/>
                <a:gd name="connsiteX1" fmla="*/ 1121433 w 2501660"/>
                <a:gd name="connsiteY1" fmla="*/ 333555 h 2007080"/>
                <a:gd name="connsiteX2" fmla="*/ 2501660 w 2501660"/>
                <a:gd name="connsiteY2" fmla="*/ 2007080 h 200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1660" h="2007080">
                  <a:moveTo>
                    <a:pt x="0" y="5752"/>
                  </a:moveTo>
                  <a:cubicBezTo>
                    <a:pt x="352245" y="2876"/>
                    <a:pt x="704490" y="0"/>
                    <a:pt x="1121433" y="333555"/>
                  </a:cubicBezTo>
                  <a:cubicBezTo>
                    <a:pt x="1538376" y="667110"/>
                    <a:pt x="2020018" y="1337095"/>
                    <a:pt x="2501660" y="2007080"/>
                  </a:cubicBez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Connector 71"/>
            <p:cNvCxnSpPr/>
            <p:nvPr/>
          </p:nvCxnSpPr>
          <p:spPr>
            <a:xfrm rot="16200000" flipH="1">
              <a:off x="7086630" y="5864502"/>
              <a:ext cx="889502" cy="487895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73" name="Group 72"/>
          <p:cNvGrpSpPr/>
          <p:nvPr/>
        </p:nvGrpSpPr>
        <p:grpSpPr>
          <a:xfrm>
            <a:off x="4953000" y="4267200"/>
            <a:ext cx="2971800" cy="2286000"/>
            <a:chOff x="1219200" y="1752600"/>
            <a:chExt cx="2971800" cy="2286000"/>
          </a:xfrm>
        </p:grpSpPr>
        <p:cxnSp>
          <p:nvCxnSpPr>
            <p:cNvPr id="74" name="Straight Connector 73"/>
            <p:cNvCxnSpPr/>
            <p:nvPr/>
          </p:nvCxnSpPr>
          <p:spPr>
            <a:xfrm rot="5400000" flipH="1" flipV="1">
              <a:off x="76200" y="2895600"/>
              <a:ext cx="22860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1219200" y="4038600"/>
              <a:ext cx="2971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77" name="Group 20"/>
          <p:cNvGrpSpPr/>
          <p:nvPr/>
        </p:nvGrpSpPr>
        <p:grpSpPr>
          <a:xfrm flipH="1">
            <a:off x="5181600" y="4419600"/>
            <a:ext cx="1752600" cy="1981200"/>
            <a:chOff x="1981200" y="2303252"/>
            <a:chExt cx="4377904" cy="3564148"/>
          </a:xfrm>
        </p:grpSpPr>
        <p:sp>
          <p:nvSpPr>
            <p:cNvPr id="78" name="Freeform 77"/>
            <p:cNvSpPr/>
            <p:nvPr/>
          </p:nvSpPr>
          <p:spPr>
            <a:xfrm>
              <a:off x="2743200" y="2303252"/>
              <a:ext cx="2501660" cy="2007080"/>
            </a:xfrm>
            <a:custGeom>
              <a:avLst/>
              <a:gdLst>
                <a:gd name="connsiteX0" fmla="*/ 0 w 2501660"/>
                <a:gd name="connsiteY0" fmla="*/ 5752 h 2007080"/>
                <a:gd name="connsiteX1" fmla="*/ 1121433 w 2501660"/>
                <a:gd name="connsiteY1" fmla="*/ 333555 h 2007080"/>
                <a:gd name="connsiteX2" fmla="*/ 2501660 w 2501660"/>
                <a:gd name="connsiteY2" fmla="*/ 2007080 h 200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1660" h="2007080">
                  <a:moveTo>
                    <a:pt x="0" y="5752"/>
                  </a:moveTo>
                  <a:cubicBezTo>
                    <a:pt x="352245" y="2876"/>
                    <a:pt x="704490" y="0"/>
                    <a:pt x="1121433" y="333555"/>
                  </a:cubicBezTo>
                  <a:cubicBezTo>
                    <a:pt x="1538376" y="667110"/>
                    <a:pt x="2020018" y="1337095"/>
                    <a:pt x="2501660" y="2007080"/>
                  </a:cubicBez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9" name="Straight Connector 78"/>
            <p:cNvCxnSpPr/>
            <p:nvPr/>
          </p:nvCxnSpPr>
          <p:spPr>
            <a:xfrm>
              <a:off x="1981200" y="2311878"/>
              <a:ext cx="8382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16200000" flipH="1">
              <a:off x="4987504" y="4495800"/>
              <a:ext cx="1600200" cy="11430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Filter order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62000" y="1371600"/>
            <a:ext cx="2048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Low-pass filtering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57200" y="1752600"/>
            <a:ext cx="4419600" cy="4114800"/>
            <a:chOff x="1524000" y="1524000"/>
            <a:chExt cx="6210300" cy="4648200"/>
          </a:xfrm>
        </p:grpSpPr>
        <p:grpSp>
          <p:nvGrpSpPr>
            <p:cNvPr id="19" name="Group 18"/>
            <p:cNvGrpSpPr/>
            <p:nvPr/>
          </p:nvGrpSpPr>
          <p:grpSpPr>
            <a:xfrm>
              <a:off x="1524000" y="1524000"/>
              <a:ext cx="6210300" cy="4648200"/>
              <a:chOff x="1524000" y="1524000"/>
              <a:chExt cx="6210300" cy="4648200"/>
            </a:xfrm>
          </p:grpSpPr>
          <p:pic>
            <p:nvPicPr>
              <p:cNvPr id="14029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4695"/>
              <a:stretch>
                <a:fillRect/>
              </a:stretch>
            </p:blipFill>
            <p:spPr bwMode="auto">
              <a:xfrm>
                <a:off x="1524000" y="1524000"/>
                <a:ext cx="6210300" cy="4648200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sp>
            <p:nvSpPr>
              <p:cNvPr id="29" name="Rectangle 28"/>
              <p:cNvSpPr/>
              <p:nvPr/>
            </p:nvSpPr>
            <p:spPr>
              <a:xfrm>
                <a:off x="5791200" y="5334000"/>
                <a:ext cx="685800" cy="2286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048000" y="5334000"/>
                <a:ext cx="685800" cy="2286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038600" y="2514600"/>
                <a:ext cx="685800" cy="3048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800600" y="1905000"/>
                <a:ext cx="1143000" cy="381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8" name="Straight Connector 17"/>
            <p:cNvCxnSpPr/>
            <p:nvPr/>
          </p:nvCxnSpPr>
          <p:spPr>
            <a:xfrm rot="16200000" flipH="1">
              <a:off x="3657600" y="3429000"/>
              <a:ext cx="3657600" cy="13716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6200000" flipH="1">
              <a:off x="3276601" y="3810000"/>
              <a:ext cx="3657599" cy="6096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3162299" y="3924301"/>
              <a:ext cx="3581402" cy="304799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 rot="3418704">
            <a:off x="3769293" y="423989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1-pole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4457188">
            <a:off x="3276991" y="4885670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2-poles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4950745">
            <a:off x="2679139" y="3876302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4-poles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5094757">
            <a:off x="2584658" y="4980148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8-poles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38" name="Table 37"/>
          <p:cNvGraphicFramePr>
            <a:graphicFrameLocks noGrp="1"/>
          </p:cNvGraphicFramePr>
          <p:nvPr/>
        </p:nvGraphicFramePr>
        <p:xfrm>
          <a:off x="5334000" y="2971800"/>
          <a:ext cx="3429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Slope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6dB/octave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12dB/octave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24dB/octave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48dB/octave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3810000" cy="4709160"/>
          </a:xfrm>
        </p:spPr>
        <p:txBody>
          <a:bodyPr/>
          <a:lstStyle/>
          <a:p>
            <a:r>
              <a:rPr lang="en-US" dirty="0" smtClean="0"/>
              <a:t>Analog </a:t>
            </a:r>
          </a:p>
          <a:p>
            <a:pPr lvl="1"/>
            <a:r>
              <a:rPr lang="en-US" dirty="0" smtClean="0"/>
              <a:t>Elliptic, </a:t>
            </a:r>
            <a:r>
              <a:rPr lang="en-US" dirty="0" err="1" smtClean="0"/>
              <a:t>Cauer</a:t>
            </a:r>
            <a:r>
              <a:rPr lang="en-US" dirty="0" smtClean="0"/>
              <a:t>, </a:t>
            </a:r>
            <a:r>
              <a:rPr lang="en-US" dirty="0" err="1" smtClean="0"/>
              <a:t>Chebyshev</a:t>
            </a:r>
            <a:r>
              <a:rPr lang="en-US" dirty="0" smtClean="0"/>
              <a:t>, Bessel, Butterworth</a:t>
            </a:r>
          </a:p>
          <a:p>
            <a:r>
              <a:rPr lang="en-US" dirty="0" smtClean="0"/>
              <a:t>Digital </a:t>
            </a:r>
          </a:p>
          <a:p>
            <a:pPr lvl="1"/>
            <a:r>
              <a:rPr lang="en-US" dirty="0" err="1" smtClean="0"/>
              <a:t>Gausian</a:t>
            </a:r>
            <a:r>
              <a:rPr lang="en-US" dirty="0" smtClean="0"/>
              <a:t>, </a:t>
            </a:r>
          </a:p>
          <a:p>
            <a:pPr lvl="1"/>
            <a:r>
              <a:rPr lang="en-US" dirty="0" smtClean="0"/>
              <a:t>box-car, etc</a:t>
            </a:r>
            <a:endParaRPr lang="en-US" dirty="0"/>
          </a:p>
        </p:txBody>
      </p:sp>
      <p:pic>
        <p:nvPicPr>
          <p:cNvPr id="1146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905000"/>
            <a:ext cx="4953001" cy="396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6200" y="2057400"/>
            <a:ext cx="3581400" cy="32766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Filtering: time-domain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2209800"/>
            <a:ext cx="1215484" cy="2921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Low-pass filtering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 rot="705489">
            <a:off x="1349101" y="3004605"/>
            <a:ext cx="1132115" cy="1115674"/>
          </a:xfrm>
          <a:custGeom>
            <a:avLst/>
            <a:gdLst>
              <a:gd name="connsiteX0" fmla="*/ 0 w 2501660"/>
              <a:gd name="connsiteY0" fmla="*/ 5752 h 2007080"/>
              <a:gd name="connsiteX1" fmla="*/ 1121433 w 2501660"/>
              <a:gd name="connsiteY1" fmla="*/ 333555 h 2007080"/>
              <a:gd name="connsiteX2" fmla="*/ 2501660 w 2501660"/>
              <a:gd name="connsiteY2" fmla="*/ 2007080 h 2007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01660" h="2007080">
                <a:moveTo>
                  <a:pt x="0" y="5752"/>
                </a:moveTo>
                <a:cubicBezTo>
                  <a:pt x="352245" y="2876"/>
                  <a:pt x="704490" y="0"/>
                  <a:pt x="1121433" y="333555"/>
                </a:cubicBezTo>
                <a:cubicBezTo>
                  <a:pt x="1538376" y="667110"/>
                  <a:pt x="2020018" y="1337095"/>
                  <a:pt x="2501660" y="2007080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16200000" flipH="1">
            <a:off x="2095481" y="4457681"/>
            <a:ext cx="747644" cy="242994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1524000" y="2895600"/>
            <a:ext cx="1067845" cy="1115674"/>
          </a:xfrm>
          <a:custGeom>
            <a:avLst/>
            <a:gdLst>
              <a:gd name="connsiteX0" fmla="*/ 0 w 2501660"/>
              <a:gd name="connsiteY0" fmla="*/ 5752 h 2007080"/>
              <a:gd name="connsiteX1" fmla="*/ 1121433 w 2501660"/>
              <a:gd name="connsiteY1" fmla="*/ 333555 h 2007080"/>
              <a:gd name="connsiteX2" fmla="*/ 2501660 w 2501660"/>
              <a:gd name="connsiteY2" fmla="*/ 2007080 h 2007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01660" h="2007080">
                <a:moveTo>
                  <a:pt x="0" y="5752"/>
                </a:moveTo>
                <a:cubicBezTo>
                  <a:pt x="352245" y="2876"/>
                  <a:pt x="704490" y="0"/>
                  <a:pt x="1121433" y="333555"/>
                </a:cubicBezTo>
                <a:cubicBezTo>
                  <a:pt x="1538376" y="667110"/>
                  <a:pt x="2020018" y="1337095"/>
                  <a:pt x="2501660" y="2007080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48939" y="2900395"/>
            <a:ext cx="775061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H="1">
            <a:off x="2383746" y="4188102"/>
            <a:ext cx="889502" cy="487895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228600" y="2743200"/>
            <a:ext cx="2971800" cy="2286000"/>
            <a:chOff x="1219200" y="1752600"/>
            <a:chExt cx="2971800" cy="2286000"/>
          </a:xfrm>
        </p:grpSpPr>
        <p:cxnSp>
          <p:nvCxnSpPr>
            <p:cNvPr id="14" name="Straight Connector 13"/>
            <p:cNvCxnSpPr/>
            <p:nvPr/>
          </p:nvCxnSpPr>
          <p:spPr>
            <a:xfrm rot="5400000" flipH="1" flipV="1">
              <a:off x="76200" y="2895600"/>
              <a:ext cx="22860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219200" y="4038600"/>
              <a:ext cx="2971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981200" y="2858869"/>
            <a:ext cx="15616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4-pole Bessel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response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600" y="3962400"/>
            <a:ext cx="21900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4-pole Butterworth </a:t>
            </a:r>
          </a:p>
          <a:p>
            <a:pPr algn="r"/>
            <a:r>
              <a:rPr lang="en-US" dirty="0" smtClean="0">
                <a:solidFill>
                  <a:schemeClr val="bg1"/>
                </a:solidFill>
              </a:rPr>
              <a:t>response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286000"/>
            <a:ext cx="530431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Straight Connector 24"/>
          <p:cNvCxnSpPr/>
          <p:nvPr/>
        </p:nvCxnSpPr>
        <p:spPr>
          <a:xfrm>
            <a:off x="4495800" y="4552950"/>
            <a:ext cx="838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086600" y="4572000"/>
            <a:ext cx="1752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391150" y="2857500"/>
            <a:ext cx="16954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4552950" y="3733800"/>
            <a:ext cx="167640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6267448" y="3733802"/>
            <a:ext cx="167640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>
            <a:off x="304800" y="2133600"/>
            <a:ext cx="8077200" cy="26670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Lags introduced by the Bessel response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4133850"/>
            <a:ext cx="914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124200" y="4152900"/>
            <a:ext cx="1752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428750" y="2486025"/>
            <a:ext cx="16954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590550" y="3314700"/>
            <a:ext cx="167640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305048" y="3314702"/>
            <a:ext cx="167640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1428750" y="2476500"/>
            <a:ext cx="1666875" cy="1695450"/>
          </a:xfrm>
          <a:custGeom>
            <a:avLst/>
            <a:gdLst>
              <a:gd name="connsiteX0" fmla="*/ 0 w 1666875"/>
              <a:gd name="connsiteY0" fmla="*/ 1666875 h 1666875"/>
              <a:gd name="connsiteX1" fmla="*/ 295275 w 1666875"/>
              <a:gd name="connsiteY1" fmla="*/ 276225 h 1666875"/>
              <a:gd name="connsiteX2" fmla="*/ 1666875 w 1666875"/>
              <a:gd name="connsiteY2" fmla="*/ 9525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6875" h="1666875">
                <a:moveTo>
                  <a:pt x="0" y="1666875"/>
                </a:moveTo>
                <a:cubicBezTo>
                  <a:pt x="8731" y="1109662"/>
                  <a:pt x="17463" y="552450"/>
                  <a:pt x="295275" y="276225"/>
                </a:cubicBezTo>
                <a:cubicBezTo>
                  <a:pt x="573088" y="0"/>
                  <a:pt x="1119981" y="4762"/>
                  <a:pt x="1666875" y="9525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 flipV="1">
            <a:off x="3143250" y="2543174"/>
            <a:ext cx="1666875" cy="1609725"/>
          </a:xfrm>
          <a:custGeom>
            <a:avLst/>
            <a:gdLst>
              <a:gd name="connsiteX0" fmla="*/ 0 w 1666875"/>
              <a:gd name="connsiteY0" fmla="*/ 1666875 h 1666875"/>
              <a:gd name="connsiteX1" fmla="*/ 295275 w 1666875"/>
              <a:gd name="connsiteY1" fmla="*/ 276225 h 1666875"/>
              <a:gd name="connsiteX2" fmla="*/ 1666875 w 1666875"/>
              <a:gd name="connsiteY2" fmla="*/ 9525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6875" h="1666875">
                <a:moveTo>
                  <a:pt x="0" y="1666875"/>
                </a:moveTo>
                <a:cubicBezTo>
                  <a:pt x="8731" y="1109662"/>
                  <a:pt x="17463" y="552450"/>
                  <a:pt x="295275" y="276225"/>
                </a:cubicBezTo>
                <a:cubicBezTo>
                  <a:pt x="573088" y="0"/>
                  <a:pt x="1119981" y="4762"/>
                  <a:pt x="1666875" y="9525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5029200" y="4143377"/>
            <a:ext cx="914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72200" y="4162427"/>
            <a:ext cx="1752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924550" y="2495552"/>
            <a:ext cx="2476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5086350" y="3324227"/>
            <a:ext cx="167640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5333999" y="3324229"/>
            <a:ext cx="167640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5924550" y="2476502"/>
            <a:ext cx="1666875" cy="1695450"/>
          </a:xfrm>
          <a:custGeom>
            <a:avLst/>
            <a:gdLst>
              <a:gd name="connsiteX0" fmla="*/ 0 w 1666875"/>
              <a:gd name="connsiteY0" fmla="*/ 1666875 h 1666875"/>
              <a:gd name="connsiteX1" fmla="*/ 295275 w 1666875"/>
              <a:gd name="connsiteY1" fmla="*/ 276225 h 1666875"/>
              <a:gd name="connsiteX2" fmla="*/ 1666875 w 1666875"/>
              <a:gd name="connsiteY2" fmla="*/ 9525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6875" h="1666875">
                <a:moveTo>
                  <a:pt x="0" y="1666875"/>
                </a:moveTo>
                <a:cubicBezTo>
                  <a:pt x="8731" y="1109662"/>
                  <a:pt x="17463" y="552450"/>
                  <a:pt x="295275" y="276225"/>
                </a:cubicBezTo>
                <a:cubicBezTo>
                  <a:pt x="573088" y="0"/>
                  <a:pt x="1119981" y="4762"/>
                  <a:pt x="1666875" y="9525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 flipV="1">
            <a:off x="6172200" y="2819398"/>
            <a:ext cx="1743075" cy="1343025"/>
          </a:xfrm>
          <a:custGeom>
            <a:avLst/>
            <a:gdLst>
              <a:gd name="connsiteX0" fmla="*/ 0 w 1666875"/>
              <a:gd name="connsiteY0" fmla="*/ 1666875 h 1666875"/>
              <a:gd name="connsiteX1" fmla="*/ 295275 w 1666875"/>
              <a:gd name="connsiteY1" fmla="*/ 276225 h 1666875"/>
              <a:gd name="connsiteX2" fmla="*/ 1666875 w 1666875"/>
              <a:gd name="connsiteY2" fmla="*/ 9525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6875" h="1666875">
                <a:moveTo>
                  <a:pt x="0" y="1666875"/>
                </a:moveTo>
                <a:cubicBezTo>
                  <a:pt x="8731" y="1109662"/>
                  <a:pt x="17463" y="552450"/>
                  <a:pt x="295275" y="276225"/>
                </a:cubicBezTo>
                <a:cubicBezTo>
                  <a:pt x="573088" y="0"/>
                  <a:pt x="1119981" y="4762"/>
                  <a:pt x="1666875" y="9525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191250" y="2371725"/>
            <a:ext cx="14478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04800" y="53340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For a perfect signal, the rise time (t</a:t>
            </a:r>
            <a:r>
              <a:rPr lang="en-US" sz="2400" baseline="-25000" dirty="0" smtClean="0"/>
              <a:t>10-90</a:t>
            </a:r>
            <a:r>
              <a:rPr lang="en-US" sz="2400" dirty="0" smtClean="0"/>
              <a:t>) ≈ 0.3/(-3dB)        (~300µs at 1kHz)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Oversampling, followed by digital filtering </a:t>
            </a:r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7091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Electricity and bioelectricity </a:t>
            </a:r>
          </a:p>
          <a:p>
            <a:r>
              <a:rPr lang="en-US" dirty="0" smtClean="0"/>
              <a:t>The operational amplifier</a:t>
            </a:r>
          </a:p>
          <a:p>
            <a:r>
              <a:rPr lang="en-US" dirty="0" smtClean="0"/>
              <a:t>A simple voltage-clamp circuit </a:t>
            </a:r>
          </a:p>
          <a:p>
            <a:r>
              <a:rPr lang="en-US" dirty="0" smtClean="0"/>
              <a:t>Patch clamping</a:t>
            </a:r>
          </a:p>
          <a:p>
            <a:pPr lvl="1"/>
            <a:r>
              <a:rPr lang="en-US" dirty="0" smtClean="0"/>
              <a:t>The patch clamp amplifier</a:t>
            </a:r>
          </a:p>
          <a:p>
            <a:pPr lvl="1"/>
            <a:r>
              <a:rPr lang="en-US" dirty="0" smtClean="0"/>
              <a:t>Patch clamp configurations</a:t>
            </a:r>
          </a:p>
          <a:p>
            <a:pPr lvl="1"/>
            <a:r>
              <a:rPr lang="en-US" dirty="0" smtClean="0"/>
              <a:t>Errors associated with voltage clamping</a:t>
            </a:r>
          </a:p>
          <a:p>
            <a:pPr lvl="1"/>
            <a:r>
              <a:rPr lang="en-US" dirty="0" smtClean="0"/>
              <a:t>Microelectrodes </a:t>
            </a:r>
          </a:p>
          <a:p>
            <a:pPr lvl="1"/>
            <a:r>
              <a:rPr lang="en-US" dirty="0" smtClean="0"/>
              <a:t>The reference electrode </a:t>
            </a:r>
          </a:p>
          <a:p>
            <a:r>
              <a:rPr lang="en-US" dirty="0" smtClean="0"/>
              <a:t>Data  conditioning, acquisition and analysis</a:t>
            </a:r>
          </a:p>
          <a:p>
            <a:pPr lvl="1"/>
            <a:r>
              <a:rPr lang="en-US" dirty="0" smtClean="0"/>
              <a:t>Signal conditioning</a:t>
            </a:r>
          </a:p>
          <a:p>
            <a:pPr lvl="1"/>
            <a:r>
              <a:rPr lang="en-US" dirty="0" smtClean="0"/>
              <a:t>Data Acquisition</a:t>
            </a:r>
          </a:p>
          <a:p>
            <a:pPr lvl="1"/>
            <a:r>
              <a:rPr lang="en-US" dirty="0" smtClean="0"/>
              <a:t>Curve Fitting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Curve fitting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Determine that the data are of appropriate type</a:t>
            </a:r>
          </a:p>
          <a:p>
            <a:pPr lvl="1"/>
            <a:r>
              <a:rPr lang="en-US" dirty="0" smtClean="0"/>
              <a:t>Parametric </a:t>
            </a:r>
            <a:r>
              <a:rPr lang="en-US" dirty="0" err="1" smtClean="0"/>
              <a:t>vs</a:t>
            </a:r>
            <a:r>
              <a:rPr lang="en-US" dirty="0" smtClean="0"/>
              <a:t> non-parametric, etc</a:t>
            </a:r>
          </a:p>
          <a:p>
            <a:r>
              <a:rPr lang="en-US" dirty="0" smtClean="0"/>
              <a:t>Define the goal </a:t>
            </a:r>
          </a:p>
          <a:p>
            <a:pPr lvl="1"/>
            <a:r>
              <a:rPr lang="en-US" dirty="0" smtClean="0"/>
              <a:t>Smoothing, interpolation, parameter determination, modeling, etc. </a:t>
            </a:r>
          </a:p>
          <a:p>
            <a:r>
              <a:rPr lang="en-US" dirty="0" smtClean="0"/>
              <a:t>Choose the model </a:t>
            </a:r>
          </a:p>
          <a:p>
            <a:r>
              <a:rPr lang="en-US" dirty="0" smtClean="0"/>
              <a:t>Parameter constraint</a:t>
            </a:r>
          </a:p>
          <a:p>
            <a:r>
              <a:rPr lang="en-US" dirty="0" smtClean="0"/>
              <a:t>Choose a weighting scheme and initial values</a:t>
            </a:r>
          </a:p>
          <a:p>
            <a:r>
              <a:rPr lang="en-US" dirty="0" smtClean="0"/>
              <a:t>Perform curve fitting</a:t>
            </a:r>
          </a:p>
          <a:p>
            <a:r>
              <a:rPr lang="en-US" dirty="0" smtClean="0"/>
              <a:t>Consider the validity of the data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1242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Microelectrodes and reference electrodes</a:t>
            </a:r>
          </a:p>
          <a:p>
            <a:r>
              <a:rPr lang="en-US" dirty="0"/>
              <a:t>Data acquisition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Curve fitting example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2057400"/>
          <a:ext cx="3581401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Concentration (M)</a:t>
                      </a:r>
                      <a:endParaRPr lang="en-US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Exp1</a:t>
                      </a:r>
                      <a:endParaRPr lang="en-US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Exp2</a:t>
                      </a:r>
                      <a:endParaRPr lang="en-US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Exp3</a:t>
                      </a:r>
                      <a:endParaRPr lang="en-US" sz="12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1x10</a:t>
                      </a:r>
                      <a:r>
                        <a:rPr lang="en-US" sz="1200" baseline="30000" dirty="0" smtClean="0">
                          <a:latin typeface="+mj-lt"/>
                        </a:rPr>
                        <a:t>-7</a:t>
                      </a:r>
                      <a:endParaRPr lang="en-US" sz="1200" baseline="30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j-lt"/>
                        </a:rPr>
                        <a:t>3x10</a:t>
                      </a:r>
                      <a:r>
                        <a:rPr lang="en-US" sz="1200" baseline="30000" dirty="0" smtClean="0">
                          <a:latin typeface="+mj-lt"/>
                        </a:rPr>
                        <a:t>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j-lt"/>
                        </a:rPr>
                        <a:t>1x10</a:t>
                      </a:r>
                      <a:r>
                        <a:rPr lang="en-US" sz="1200" baseline="30000" dirty="0" smtClean="0">
                          <a:latin typeface="+mj-lt"/>
                        </a:rPr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j-lt"/>
                        </a:rPr>
                        <a:t>3x10</a:t>
                      </a:r>
                      <a:r>
                        <a:rPr lang="en-US" sz="1200" baseline="30000" dirty="0" smtClean="0">
                          <a:latin typeface="+mj-lt"/>
                        </a:rPr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j-lt"/>
                        </a:rPr>
                        <a:t>1x10</a:t>
                      </a:r>
                      <a:r>
                        <a:rPr lang="en-US" sz="1200" baseline="30000" dirty="0" smtClean="0">
                          <a:latin typeface="+mj-lt"/>
                        </a:rPr>
                        <a:t>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j-lt"/>
                        </a:rPr>
                        <a:t>3x10</a:t>
                      </a:r>
                      <a:r>
                        <a:rPr lang="en-US" sz="1200" baseline="30000" dirty="0" smtClean="0">
                          <a:latin typeface="+mj-lt"/>
                        </a:rPr>
                        <a:t>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1x10</a:t>
                      </a:r>
                      <a:r>
                        <a:rPr lang="en-US" sz="1200" baseline="30000" dirty="0" smtClean="0">
                          <a:latin typeface="+mj-lt"/>
                        </a:rPr>
                        <a:t>-4</a:t>
                      </a:r>
                      <a:endParaRPr lang="en-US" sz="1200" baseline="30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j-lt"/>
                        </a:rPr>
                        <a:t>3x10</a:t>
                      </a:r>
                      <a:r>
                        <a:rPr lang="en-US" sz="1200" baseline="30000" dirty="0" smtClean="0">
                          <a:latin typeface="+mj-lt"/>
                        </a:rPr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j-lt"/>
                        </a:rPr>
                        <a:t>1x10</a:t>
                      </a:r>
                      <a:r>
                        <a:rPr lang="en-US" sz="1200" baseline="30000" dirty="0" smtClean="0">
                          <a:latin typeface="+mj-lt"/>
                        </a:rPr>
                        <a:t>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028464"/>
            <a:ext cx="4419600" cy="37484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4495800" y="4331732"/>
            <a:ext cx="3352800" cy="15240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1600200"/>
            <a:ext cx="5029200" cy="4709160"/>
          </a:xfrm>
        </p:spPr>
        <p:txBody>
          <a:bodyPr/>
          <a:lstStyle/>
          <a:p>
            <a:r>
              <a:rPr lang="en-US" dirty="0" smtClean="0"/>
              <a:t>Goal: </a:t>
            </a:r>
            <a:br>
              <a:rPr lang="en-US" dirty="0" smtClean="0"/>
            </a:br>
            <a:r>
              <a:rPr lang="en-US" dirty="0" smtClean="0"/>
              <a:t>parameter determination (EC</a:t>
            </a:r>
            <a:r>
              <a:rPr lang="en-US" baseline="-25000" dirty="0" smtClean="0"/>
              <a:t>50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Choose a model:</a:t>
            </a:r>
            <a:endParaRPr lang="en-US" dirty="0"/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133600"/>
            <a:ext cx="3448050" cy="3260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3400" y="228600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Curve fitting example</a:t>
            </a: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23907" name="Object 3"/>
          <p:cNvGraphicFramePr>
            <a:graphicFrameLocks noChangeAspect="1"/>
          </p:cNvGraphicFramePr>
          <p:nvPr/>
        </p:nvGraphicFramePr>
        <p:xfrm>
          <a:off x="4437063" y="4484688"/>
          <a:ext cx="3378200" cy="1268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11" name="Equation" r:id="rId4" imgW="1587240" imgH="596880" progId="Equation.3">
                  <p:embed/>
                </p:oleObj>
              </mc:Choice>
              <mc:Fallback>
                <p:oleObj name="Equation" r:id="rId4" imgW="1587240" imgH="596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7063" y="4484688"/>
                        <a:ext cx="3378200" cy="1268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0" y="403860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Hill equation: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895350" y="2133600"/>
            <a:ext cx="2708468" cy="2760107"/>
            <a:chOff x="895350" y="2133600"/>
            <a:chExt cx="2708468" cy="2760107"/>
          </a:xfrm>
        </p:grpSpPr>
        <p:sp>
          <p:nvSpPr>
            <p:cNvPr id="9" name="Freeform 8"/>
            <p:cNvSpPr/>
            <p:nvPr/>
          </p:nvSpPr>
          <p:spPr>
            <a:xfrm>
              <a:off x="895350" y="2857500"/>
              <a:ext cx="2552700" cy="1784350"/>
            </a:xfrm>
            <a:custGeom>
              <a:avLst/>
              <a:gdLst>
                <a:gd name="connsiteX0" fmla="*/ 0 w 2552700"/>
                <a:gd name="connsiteY0" fmla="*/ 1676400 h 1784350"/>
                <a:gd name="connsiteX1" fmla="*/ 676275 w 2552700"/>
                <a:gd name="connsiteY1" fmla="*/ 1552575 h 1784350"/>
                <a:gd name="connsiteX2" fmla="*/ 1638300 w 2552700"/>
                <a:gd name="connsiteY2" fmla="*/ 285750 h 1784350"/>
                <a:gd name="connsiteX3" fmla="*/ 2552700 w 2552700"/>
                <a:gd name="connsiteY3" fmla="*/ 0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52700" h="1784350">
                  <a:moveTo>
                    <a:pt x="0" y="1676400"/>
                  </a:moveTo>
                  <a:cubicBezTo>
                    <a:pt x="201612" y="1730375"/>
                    <a:pt x="403225" y="1784350"/>
                    <a:pt x="676275" y="1552575"/>
                  </a:cubicBezTo>
                  <a:cubicBezTo>
                    <a:pt x="949325" y="1320800"/>
                    <a:pt x="1325563" y="544512"/>
                    <a:pt x="1638300" y="285750"/>
                  </a:cubicBezTo>
                  <a:cubicBezTo>
                    <a:pt x="1951037" y="26988"/>
                    <a:pt x="2251868" y="13494"/>
                    <a:pt x="2552700" y="0"/>
                  </a:cubicBez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14400" y="4191000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A1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24200" y="2971800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A2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33600" y="4524375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EC50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14600" y="2133600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Hill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5400000">
              <a:off x="1562100" y="4229100"/>
              <a:ext cx="1295400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 flipV="1">
              <a:off x="914400" y="2438402"/>
              <a:ext cx="2743202" cy="2133598"/>
            </a:xfrm>
            <a:prstGeom prst="line">
              <a:avLst/>
            </a:prstGeom>
            <a:ln>
              <a:solidFill>
                <a:srgbClr val="FF0000"/>
              </a:solidFill>
              <a:prstDash val="dashDot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105400" y="4800600"/>
            <a:ext cx="3352800" cy="15240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1600200"/>
            <a:ext cx="5029200" cy="4709160"/>
          </a:xfrm>
        </p:spPr>
        <p:txBody>
          <a:bodyPr/>
          <a:lstStyle/>
          <a:p>
            <a:r>
              <a:rPr lang="en-US" dirty="0" smtClean="0"/>
              <a:t>Parameter constraint</a:t>
            </a:r>
          </a:p>
          <a:p>
            <a:pPr lvl="1"/>
            <a:r>
              <a:rPr lang="en-US" dirty="0" smtClean="0"/>
              <a:t>A1 – yes (A1 = 0)</a:t>
            </a:r>
          </a:p>
          <a:p>
            <a:pPr lvl="1"/>
            <a:r>
              <a:rPr lang="en-US" dirty="0" smtClean="0"/>
              <a:t>A2 – no</a:t>
            </a:r>
          </a:p>
          <a:p>
            <a:pPr lvl="1"/>
            <a:r>
              <a:rPr lang="en-US" dirty="0" smtClean="0"/>
              <a:t>EC50 – no</a:t>
            </a:r>
          </a:p>
          <a:p>
            <a:pPr lvl="1"/>
            <a:r>
              <a:rPr lang="en-US" dirty="0" smtClean="0"/>
              <a:t>Hill – no</a:t>
            </a:r>
          </a:p>
          <a:p>
            <a:r>
              <a:rPr lang="en-US" dirty="0" smtClean="0"/>
              <a:t>No weighting</a:t>
            </a:r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133600"/>
            <a:ext cx="3448050" cy="3260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3400" y="228600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Curve fitting example</a:t>
            </a: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23907" name="Object 3"/>
          <p:cNvGraphicFramePr>
            <a:graphicFrameLocks noChangeAspect="1"/>
          </p:cNvGraphicFramePr>
          <p:nvPr/>
        </p:nvGraphicFramePr>
        <p:xfrm>
          <a:off x="5046663" y="4953556"/>
          <a:ext cx="3378200" cy="1268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34" name="Equation" r:id="rId4" imgW="1587240" imgH="596880" progId="Equation.3">
                  <p:embed/>
                </p:oleObj>
              </mc:Choice>
              <mc:Fallback>
                <p:oleObj name="Equation" r:id="rId4" imgW="1587240" imgH="5968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6663" y="4953556"/>
                        <a:ext cx="3378200" cy="1268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181600" y="4507468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Hill equation:</a:t>
            </a:r>
            <a:endParaRPr lang="en-US" dirty="0"/>
          </a:p>
        </p:txBody>
      </p:sp>
      <p:grpSp>
        <p:nvGrpSpPr>
          <p:cNvPr id="2" name="Group 20"/>
          <p:cNvGrpSpPr/>
          <p:nvPr/>
        </p:nvGrpSpPr>
        <p:grpSpPr>
          <a:xfrm>
            <a:off x="895350" y="2133600"/>
            <a:ext cx="2708468" cy="2760107"/>
            <a:chOff x="895350" y="2133600"/>
            <a:chExt cx="2708468" cy="2760107"/>
          </a:xfrm>
        </p:grpSpPr>
        <p:sp>
          <p:nvSpPr>
            <p:cNvPr id="9" name="Freeform 8"/>
            <p:cNvSpPr/>
            <p:nvPr/>
          </p:nvSpPr>
          <p:spPr>
            <a:xfrm>
              <a:off x="895350" y="2857500"/>
              <a:ext cx="2552700" cy="1784350"/>
            </a:xfrm>
            <a:custGeom>
              <a:avLst/>
              <a:gdLst>
                <a:gd name="connsiteX0" fmla="*/ 0 w 2552700"/>
                <a:gd name="connsiteY0" fmla="*/ 1676400 h 1784350"/>
                <a:gd name="connsiteX1" fmla="*/ 676275 w 2552700"/>
                <a:gd name="connsiteY1" fmla="*/ 1552575 h 1784350"/>
                <a:gd name="connsiteX2" fmla="*/ 1638300 w 2552700"/>
                <a:gd name="connsiteY2" fmla="*/ 285750 h 1784350"/>
                <a:gd name="connsiteX3" fmla="*/ 2552700 w 2552700"/>
                <a:gd name="connsiteY3" fmla="*/ 0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52700" h="1784350">
                  <a:moveTo>
                    <a:pt x="0" y="1676400"/>
                  </a:moveTo>
                  <a:cubicBezTo>
                    <a:pt x="201612" y="1730375"/>
                    <a:pt x="403225" y="1784350"/>
                    <a:pt x="676275" y="1552575"/>
                  </a:cubicBezTo>
                  <a:cubicBezTo>
                    <a:pt x="949325" y="1320800"/>
                    <a:pt x="1325563" y="544512"/>
                    <a:pt x="1638300" y="285750"/>
                  </a:cubicBezTo>
                  <a:cubicBezTo>
                    <a:pt x="1951037" y="26988"/>
                    <a:pt x="2251868" y="13494"/>
                    <a:pt x="2552700" y="0"/>
                  </a:cubicBez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14400" y="4191000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A1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24200" y="2971800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A2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33600" y="4524375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EC50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14600" y="2133600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Hill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5400000">
              <a:off x="1562100" y="4229100"/>
              <a:ext cx="1295400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 flipV="1">
              <a:off x="914400" y="2438402"/>
              <a:ext cx="2743202" cy="2133598"/>
            </a:xfrm>
            <a:prstGeom prst="line">
              <a:avLst/>
            </a:prstGeom>
            <a:ln>
              <a:solidFill>
                <a:srgbClr val="FF0000"/>
              </a:solidFill>
              <a:prstDash val="dashDot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105400" y="4800600"/>
            <a:ext cx="3352800" cy="15240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1600200"/>
            <a:ext cx="5029200" cy="2895600"/>
          </a:xfrm>
        </p:spPr>
        <p:txBody>
          <a:bodyPr/>
          <a:lstStyle/>
          <a:p>
            <a:r>
              <a:rPr lang="en-US" dirty="0" smtClean="0"/>
              <a:t>Choose initial values</a:t>
            </a:r>
          </a:p>
          <a:p>
            <a:pPr lvl="1"/>
            <a:r>
              <a:rPr lang="en-US" dirty="0" smtClean="0"/>
              <a:t>A1 = 0 (fix)</a:t>
            </a:r>
          </a:p>
          <a:p>
            <a:pPr lvl="1"/>
            <a:r>
              <a:rPr lang="en-US" dirty="0" smtClean="0"/>
              <a:t>A2 = 25</a:t>
            </a:r>
          </a:p>
          <a:p>
            <a:pPr lvl="1"/>
            <a:r>
              <a:rPr lang="en-US" dirty="0" smtClean="0"/>
              <a:t>EC50 = 10</a:t>
            </a:r>
            <a:r>
              <a:rPr lang="en-US" baseline="30000" dirty="0" smtClean="0"/>
              <a:t>-5</a:t>
            </a:r>
            <a:r>
              <a:rPr lang="en-US" dirty="0" smtClean="0"/>
              <a:t>M</a:t>
            </a:r>
          </a:p>
          <a:p>
            <a:pPr lvl="1"/>
            <a:r>
              <a:rPr lang="en-US" dirty="0" smtClean="0"/>
              <a:t>Hill = 1</a:t>
            </a:r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133600"/>
            <a:ext cx="3448050" cy="3260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3400" y="228600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Curve fitting example</a:t>
            </a: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23907" name="Object 3"/>
          <p:cNvGraphicFramePr>
            <a:graphicFrameLocks noChangeAspect="1"/>
          </p:cNvGraphicFramePr>
          <p:nvPr/>
        </p:nvGraphicFramePr>
        <p:xfrm>
          <a:off x="5046663" y="4953556"/>
          <a:ext cx="3378200" cy="1268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58" name="Equation" r:id="rId4" imgW="1587240" imgH="596880" progId="Equation.3">
                  <p:embed/>
                </p:oleObj>
              </mc:Choice>
              <mc:Fallback>
                <p:oleObj name="Equation" r:id="rId4" imgW="1587240" imgH="5968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6663" y="4953556"/>
                        <a:ext cx="3378200" cy="1268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181600" y="4507468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Hill equation:</a:t>
            </a:r>
            <a:endParaRPr lang="en-US" dirty="0"/>
          </a:p>
        </p:txBody>
      </p:sp>
      <p:grpSp>
        <p:nvGrpSpPr>
          <p:cNvPr id="2" name="Group 20"/>
          <p:cNvGrpSpPr/>
          <p:nvPr/>
        </p:nvGrpSpPr>
        <p:grpSpPr>
          <a:xfrm>
            <a:off x="895350" y="2133600"/>
            <a:ext cx="2708468" cy="2760107"/>
            <a:chOff x="895350" y="2133600"/>
            <a:chExt cx="2708468" cy="2760107"/>
          </a:xfrm>
        </p:grpSpPr>
        <p:sp>
          <p:nvSpPr>
            <p:cNvPr id="9" name="Freeform 8"/>
            <p:cNvSpPr/>
            <p:nvPr/>
          </p:nvSpPr>
          <p:spPr>
            <a:xfrm>
              <a:off x="895350" y="2857500"/>
              <a:ext cx="2552700" cy="1784350"/>
            </a:xfrm>
            <a:custGeom>
              <a:avLst/>
              <a:gdLst>
                <a:gd name="connsiteX0" fmla="*/ 0 w 2552700"/>
                <a:gd name="connsiteY0" fmla="*/ 1676400 h 1784350"/>
                <a:gd name="connsiteX1" fmla="*/ 676275 w 2552700"/>
                <a:gd name="connsiteY1" fmla="*/ 1552575 h 1784350"/>
                <a:gd name="connsiteX2" fmla="*/ 1638300 w 2552700"/>
                <a:gd name="connsiteY2" fmla="*/ 285750 h 1784350"/>
                <a:gd name="connsiteX3" fmla="*/ 2552700 w 2552700"/>
                <a:gd name="connsiteY3" fmla="*/ 0 h 178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52700" h="1784350">
                  <a:moveTo>
                    <a:pt x="0" y="1676400"/>
                  </a:moveTo>
                  <a:cubicBezTo>
                    <a:pt x="201612" y="1730375"/>
                    <a:pt x="403225" y="1784350"/>
                    <a:pt x="676275" y="1552575"/>
                  </a:cubicBezTo>
                  <a:cubicBezTo>
                    <a:pt x="949325" y="1320800"/>
                    <a:pt x="1325563" y="544512"/>
                    <a:pt x="1638300" y="285750"/>
                  </a:cubicBezTo>
                  <a:cubicBezTo>
                    <a:pt x="1951037" y="26988"/>
                    <a:pt x="2251868" y="13494"/>
                    <a:pt x="2552700" y="0"/>
                  </a:cubicBezTo>
                </a:path>
              </a:pathLst>
            </a:cu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14400" y="4191000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A1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24200" y="2971800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A2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33600" y="4524375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EC50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14600" y="2133600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Hill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5400000">
              <a:off x="1562100" y="4229100"/>
              <a:ext cx="1295400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 flipV="1">
              <a:off x="914400" y="2438402"/>
              <a:ext cx="2743202" cy="2133598"/>
            </a:xfrm>
            <a:prstGeom prst="line">
              <a:avLst/>
            </a:prstGeom>
            <a:ln>
              <a:solidFill>
                <a:srgbClr val="FF0000"/>
              </a:solidFill>
              <a:prstDash val="dashDot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4953000" y="4800600"/>
            <a:ext cx="3505200" cy="15240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1600200"/>
            <a:ext cx="5029200" cy="2895600"/>
          </a:xfrm>
        </p:spPr>
        <p:txBody>
          <a:bodyPr/>
          <a:lstStyle/>
          <a:p>
            <a:r>
              <a:rPr lang="en-US" dirty="0" smtClean="0"/>
              <a:t>Perform the fit:</a:t>
            </a:r>
          </a:p>
          <a:p>
            <a:pPr lvl="1"/>
            <a:r>
              <a:rPr lang="en-US" dirty="0" smtClean="0"/>
              <a:t>A1 = 0 (fixed)</a:t>
            </a:r>
          </a:p>
          <a:p>
            <a:pPr lvl="1"/>
            <a:r>
              <a:rPr lang="en-US" dirty="0" smtClean="0"/>
              <a:t>A2 = 25.38</a:t>
            </a:r>
          </a:p>
          <a:p>
            <a:pPr lvl="1"/>
            <a:r>
              <a:rPr lang="en-US" dirty="0" smtClean="0"/>
              <a:t>EC50 = 1.6x10</a:t>
            </a:r>
            <a:r>
              <a:rPr lang="en-US" baseline="30000" dirty="0" smtClean="0"/>
              <a:t>-6</a:t>
            </a:r>
            <a:r>
              <a:rPr lang="en-US" dirty="0" smtClean="0"/>
              <a:t>M</a:t>
            </a:r>
          </a:p>
          <a:p>
            <a:pPr lvl="1"/>
            <a:r>
              <a:rPr lang="en-US" dirty="0" smtClean="0"/>
              <a:t>Hill = 346199.1</a:t>
            </a:r>
          </a:p>
          <a:p>
            <a:r>
              <a:rPr lang="en-US" dirty="0" smtClean="0"/>
              <a:t>Evaluate parameters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228600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Curve fitting example</a:t>
            </a: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23907" name="Object 3"/>
          <p:cNvGraphicFramePr>
            <a:graphicFrameLocks noChangeAspect="1"/>
          </p:cNvGraphicFramePr>
          <p:nvPr/>
        </p:nvGraphicFramePr>
        <p:xfrm>
          <a:off x="5105400" y="4953556"/>
          <a:ext cx="3319463" cy="1268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82" name="Equation" r:id="rId3" imgW="1587240" imgH="596880" progId="Equation.3">
                  <p:embed/>
                </p:oleObj>
              </mc:Choice>
              <mc:Fallback>
                <p:oleObj name="Equation" r:id="rId3" imgW="1587240" imgH="5968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4953556"/>
                        <a:ext cx="3319463" cy="1268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29200" y="4507468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Hill equation:</a:t>
            </a:r>
            <a:endParaRPr lang="en-US" dirty="0"/>
          </a:p>
        </p:txBody>
      </p:sp>
      <p:pic>
        <p:nvPicPr>
          <p:cNvPr id="12697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981200"/>
            <a:ext cx="3838575" cy="3558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val 17"/>
          <p:cNvSpPr/>
          <p:nvPr/>
        </p:nvSpPr>
        <p:spPr>
          <a:xfrm>
            <a:off x="4543425" y="3352800"/>
            <a:ext cx="24384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Evaluate the fit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fitted curve close to the data?</a:t>
            </a:r>
          </a:p>
          <a:p>
            <a:pPr lvl="1"/>
            <a:r>
              <a:rPr lang="en-US" dirty="0" smtClean="0"/>
              <a:t>R</a:t>
            </a:r>
            <a:r>
              <a:rPr lang="en-US" baseline="30000" dirty="0" smtClean="0"/>
              <a:t>2</a:t>
            </a:r>
            <a:r>
              <a:rPr lang="en-US" dirty="0" smtClean="0"/>
              <a:t> value</a:t>
            </a:r>
          </a:p>
          <a:p>
            <a:pPr lvl="1"/>
            <a:r>
              <a:rPr lang="en-US" dirty="0" smtClean="0"/>
              <a:t>Runs test</a:t>
            </a:r>
          </a:p>
          <a:p>
            <a:r>
              <a:rPr lang="en-US" dirty="0" smtClean="0"/>
              <a:t>Are the best-fit values scientifically plausible?</a:t>
            </a:r>
          </a:p>
          <a:p>
            <a:r>
              <a:rPr lang="en-US" dirty="0" smtClean="0"/>
              <a:t>How precise are the best-fit parameter values?</a:t>
            </a:r>
          </a:p>
          <a:p>
            <a:pPr lvl="1"/>
            <a:r>
              <a:rPr lang="en-US" dirty="0" smtClean="0"/>
              <a:t>Confidence intervals</a:t>
            </a:r>
          </a:p>
          <a:p>
            <a:r>
              <a:rPr lang="en-US" dirty="0" smtClean="0"/>
              <a:t>Would another model be more appropriate?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2752725" y="1828800"/>
            <a:ext cx="6162675" cy="3810000"/>
            <a:chOff x="2752725" y="1828800"/>
            <a:chExt cx="6162675" cy="3810000"/>
          </a:xfrm>
        </p:grpSpPr>
        <p:grpSp>
          <p:nvGrpSpPr>
            <p:cNvPr id="30" name="Group 29"/>
            <p:cNvGrpSpPr/>
            <p:nvPr/>
          </p:nvGrpSpPr>
          <p:grpSpPr>
            <a:xfrm>
              <a:off x="4953000" y="1828800"/>
              <a:ext cx="3962400" cy="3810000"/>
              <a:chOff x="4800600" y="1295400"/>
              <a:chExt cx="3962400" cy="3810000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4800600" y="1295400"/>
                <a:ext cx="3962400" cy="3810000"/>
              </a:xfrm>
              <a:prstGeom prst="round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" name="Straight Connector 5"/>
              <p:cNvCxnSpPr/>
              <p:nvPr/>
            </p:nvCxnSpPr>
            <p:spPr>
              <a:xfrm rot="5400000">
                <a:off x="3695700" y="3238500"/>
                <a:ext cx="3124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5257800" y="4038600"/>
                <a:ext cx="3124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5257800" y="3352800"/>
                <a:ext cx="3124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10" name="Freeform 9"/>
              <p:cNvSpPr/>
              <p:nvPr/>
            </p:nvSpPr>
            <p:spPr>
              <a:xfrm>
                <a:off x="5324475" y="1676400"/>
                <a:ext cx="3133725" cy="1452562"/>
              </a:xfrm>
              <a:custGeom>
                <a:avLst/>
                <a:gdLst>
                  <a:gd name="connsiteX0" fmla="*/ 0 w 3133725"/>
                  <a:gd name="connsiteY0" fmla="*/ 0 h 1452562"/>
                  <a:gd name="connsiteX1" fmla="*/ 1438275 w 3133725"/>
                  <a:gd name="connsiteY1" fmla="*/ 1219200 h 1452562"/>
                  <a:gd name="connsiteX2" fmla="*/ 3133725 w 3133725"/>
                  <a:gd name="connsiteY2" fmla="*/ 1400175 h 1452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3725" h="1452562">
                    <a:moveTo>
                      <a:pt x="0" y="0"/>
                    </a:moveTo>
                    <a:cubicBezTo>
                      <a:pt x="457994" y="492919"/>
                      <a:pt x="915988" y="985838"/>
                      <a:pt x="1438275" y="1219200"/>
                    </a:cubicBezTo>
                    <a:cubicBezTo>
                      <a:pt x="1960562" y="1452562"/>
                      <a:pt x="2547143" y="1426368"/>
                      <a:pt x="3133725" y="1400175"/>
                    </a:cubicBezTo>
                  </a:path>
                </a:pathLst>
              </a:cu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5410200" y="20574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5638800" y="22860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5943600" y="25146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6248400" y="26670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6629400" y="27432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7010400" y="28956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7391400" y="30480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7772400" y="2971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8153400" y="30480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5410200" y="4114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5638800" y="43434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5915025" y="45720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6172200" y="48006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6477000" y="45720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6781800" y="43434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86600" y="41148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7391400" y="41910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7696200" y="39624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8153400" y="39624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Down Arrow 30"/>
            <p:cNvSpPr/>
            <p:nvPr/>
          </p:nvSpPr>
          <p:spPr>
            <a:xfrm rot="5400000">
              <a:off x="3667125" y="1695450"/>
              <a:ext cx="304800" cy="2133600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172200" y="2667000"/>
            <a:ext cx="2286000" cy="990600"/>
          </a:xfrm>
          <a:prstGeom prst="roundRect">
            <a:avLst>
              <a:gd name="adj" fmla="val 26282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Curve fitting: useful models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48400" y="2133600"/>
            <a:ext cx="2129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Exponential decay:</a:t>
            </a:r>
          </a:p>
        </p:txBody>
      </p:sp>
      <p:graphicFrame>
        <p:nvGraphicFramePr>
          <p:cNvPr id="145411" name="Object 3"/>
          <p:cNvGraphicFramePr>
            <a:graphicFrameLocks noChangeAspect="1"/>
          </p:cNvGraphicFramePr>
          <p:nvPr/>
        </p:nvGraphicFramePr>
        <p:xfrm>
          <a:off x="6324600" y="2743200"/>
          <a:ext cx="2044700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302" name="Equation" r:id="rId3" imgW="977760" imgH="342720" progId="Equation.3">
                  <p:embed/>
                </p:oleObj>
              </mc:Choice>
              <mc:Fallback>
                <p:oleObj name="Equation" r:id="rId3" imgW="977760" imgH="3427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2743200"/>
                        <a:ext cx="2044700" cy="728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00400" y="914400"/>
            <a:ext cx="4155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Macroscopic inactivation</a:t>
            </a:r>
          </a:p>
        </p:txBody>
      </p:sp>
      <p:pic>
        <p:nvPicPr>
          <p:cNvPr id="1832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2200276"/>
            <a:ext cx="4572000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1" name="Straight Connector 10"/>
          <p:cNvCxnSpPr/>
          <p:nvPr/>
        </p:nvCxnSpPr>
        <p:spPr>
          <a:xfrm rot="5400000" flipH="1" flipV="1">
            <a:off x="-876300" y="3467100"/>
            <a:ext cx="44958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1143000" y="1924050"/>
            <a:ext cx="7239000" cy="3790950"/>
            <a:chOff x="1143000" y="1924050"/>
            <a:chExt cx="7239000" cy="3790950"/>
          </a:xfrm>
        </p:grpSpPr>
        <p:sp>
          <p:nvSpPr>
            <p:cNvPr id="12" name="Freeform 11"/>
            <p:cNvSpPr/>
            <p:nvPr/>
          </p:nvSpPr>
          <p:spPr>
            <a:xfrm>
              <a:off x="1362075" y="1924050"/>
              <a:ext cx="6943725" cy="3097213"/>
            </a:xfrm>
            <a:custGeom>
              <a:avLst/>
              <a:gdLst>
                <a:gd name="connsiteX0" fmla="*/ 0 w 6943725"/>
                <a:gd name="connsiteY0" fmla="*/ 0 h 3097213"/>
                <a:gd name="connsiteX1" fmla="*/ 1714500 w 6943725"/>
                <a:gd name="connsiteY1" fmla="*/ 2590800 h 3097213"/>
                <a:gd name="connsiteX2" fmla="*/ 6943725 w 6943725"/>
                <a:gd name="connsiteY2" fmla="*/ 3038475 h 309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43725" h="3097213">
                  <a:moveTo>
                    <a:pt x="0" y="0"/>
                  </a:moveTo>
                  <a:cubicBezTo>
                    <a:pt x="278606" y="1042194"/>
                    <a:pt x="557213" y="2084388"/>
                    <a:pt x="1714500" y="2590800"/>
                  </a:cubicBezTo>
                  <a:cubicBezTo>
                    <a:pt x="2871788" y="3097213"/>
                    <a:pt x="4907756" y="3067844"/>
                    <a:pt x="6943725" y="30384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1143000" y="5638800"/>
              <a:ext cx="7239000" cy="762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152400" y="1447800"/>
            <a:ext cx="8229600" cy="4638020"/>
            <a:chOff x="152400" y="1447800"/>
            <a:chExt cx="8229600" cy="4638020"/>
          </a:xfrm>
        </p:grpSpPr>
        <p:sp>
          <p:nvSpPr>
            <p:cNvPr id="13" name="Left-Right Arrow 12"/>
            <p:cNvSpPr/>
            <p:nvPr/>
          </p:nvSpPr>
          <p:spPr>
            <a:xfrm rot="5400000">
              <a:off x="6934200" y="5162550"/>
              <a:ext cx="609600" cy="304800"/>
            </a:xfrm>
            <a:prstGeom prst="left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409056" y="5057775"/>
              <a:ext cx="43954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C</a:t>
              </a:r>
              <a:endParaRPr lang="en-US" sz="2800" dirty="0"/>
            </a:p>
          </p:txBody>
        </p:sp>
        <p:cxnSp>
          <p:nvCxnSpPr>
            <p:cNvPr id="19" name="Straight Connector 18"/>
            <p:cNvCxnSpPr/>
            <p:nvPr/>
          </p:nvCxnSpPr>
          <p:spPr>
            <a:xfrm flipV="1">
              <a:off x="1143000" y="4981575"/>
              <a:ext cx="7239000" cy="762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26398" y="5448955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0</a:t>
              </a:r>
              <a:endParaRPr lang="en-US" sz="2800" dirty="0"/>
            </a:p>
          </p:txBody>
        </p:sp>
        <p:sp>
          <p:nvSpPr>
            <p:cNvPr id="21" name="Left-Right Arrow 20"/>
            <p:cNvSpPr/>
            <p:nvPr/>
          </p:nvSpPr>
          <p:spPr>
            <a:xfrm rot="5400000">
              <a:off x="-381000" y="3276600"/>
              <a:ext cx="3048000" cy="304800"/>
            </a:xfrm>
            <a:prstGeom prst="left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82986" y="3276600"/>
              <a:ext cx="5838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A</a:t>
              </a:r>
              <a:r>
                <a:rPr lang="en-US" sz="2800" baseline="-25000" dirty="0" smtClean="0"/>
                <a:t>0</a:t>
              </a:r>
              <a:endParaRPr lang="en-US" sz="2800" baseline="-25000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762000" y="1895376"/>
              <a:ext cx="914400" cy="9625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152400" y="1447800"/>
              <a:ext cx="10567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A</a:t>
              </a:r>
              <a:r>
                <a:rPr lang="en-US" sz="2800" baseline="-25000" dirty="0" smtClean="0"/>
                <a:t>0</a:t>
              </a:r>
              <a:r>
                <a:rPr lang="en-US" sz="2800" dirty="0" smtClean="0"/>
                <a:t>+C</a:t>
              </a:r>
              <a:endParaRPr lang="en-US" sz="2800" baseline="-25000" dirty="0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1295400" y="4114800"/>
              <a:ext cx="1447800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>
              <a:off x="1714501" y="4991100"/>
              <a:ext cx="1447800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249040" y="5562600"/>
              <a:ext cx="3417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  <a:latin typeface="Symbol" pitchFamily="18" charset="2"/>
                </a:rPr>
                <a:t>t</a:t>
              </a:r>
              <a:endParaRPr lang="en-US" sz="2800" dirty="0">
                <a:solidFill>
                  <a:schemeClr val="bg1"/>
                </a:solidFill>
                <a:latin typeface="Symbol" pitchFamily="18" charset="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819400" y="3810000"/>
              <a:ext cx="9733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A</a:t>
              </a:r>
              <a:r>
                <a:rPr lang="en-US" sz="2800" baseline="-25000" dirty="0" smtClean="0">
                  <a:solidFill>
                    <a:schemeClr val="bg1"/>
                  </a:solidFill>
                </a:rPr>
                <a:t>0</a:t>
              </a:r>
              <a:r>
                <a:rPr lang="en-US" sz="2800" dirty="0" smtClean="0">
                  <a:solidFill>
                    <a:schemeClr val="bg1"/>
                  </a:solidFill>
                </a:rPr>
                <a:t>/e</a:t>
              </a:r>
              <a:endParaRPr lang="en-US" sz="2800" baseline="-250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2514600" y="1371600"/>
            <a:ext cx="3886200" cy="838200"/>
          </a:xfrm>
          <a:prstGeom prst="roundRect">
            <a:avLst>
              <a:gd name="adj" fmla="val 26282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Curve fitting: useful models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19400" y="914400"/>
            <a:ext cx="3542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Second order exponential decay</a:t>
            </a:r>
          </a:p>
        </p:txBody>
      </p:sp>
      <p:graphicFrame>
        <p:nvGraphicFramePr>
          <p:cNvPr id="145411" name="Object 3"/>
          <p:cNvGraphicFramePr>
            <a:graphicFrameLocks noChangeAspect="1"/>
          </p:cNvGraphicFramePr>
          <p:nvPr/>
        </p:nvGraphicFramePr>
        <p:xfrm>
          <a:off x="2778125" y="1384300"/>
          <a:ext cx="3346450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22" name="Equation" r:id="rId3" imgW="1600200" imgH="330120" progId="Equation.3">
                  <p:embed/>
                </p:oleObj>
              </mc:Choice>
              <mc:Fallback>
                <p:oleObj name="Equation" r:id="rId3" imgW="1600200" imgH="3301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8125" y="1384300"/>
                        <a:ext cx="3346450" cy="70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40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2286000"/>
            <a:ext cx="5181600" cy="4191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TextBox 17"/>
          <p:cNvSpPr txBox="1"/>
          <p:nvPr/>
        </p:nvSpPr>
        <p:spPr>
          <a:xfrm>
            <a:off x="6434486" y="4719935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43200" y="5943600"/>
            <a:ext cx="474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pitchFamily="18" charset="2"/>
              </a:rPr>
              <a:t>t</a:t>
            </a:r>
            <a:r>
              <a:rPr lang="en-US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2800" baseline="-25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43200" y="2438400"/>
            <a:ext cx="143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b="1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+A</a:t>
            </a:r>
            <a:r>
              <a:rPr lang="en-US" sz="2400" b="1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+C</a:t>
            </a:r>
            <a:endParaRPr lang="en-US" sz="2400" b="1" baseline="-25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95614" y="5953780"/>
            <a:ext cx="474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pitchFamily="18" charset="2"/>
              </a:rPr>
              <a:t>t</a:t>
            </a:r>
            <a:r>
              <a:rPr lang="en-US" sz="28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2800" baseline="-25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33600" y="39624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b="1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2400" b="1" baseline="-25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45703" y="44958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b="1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2400" b="1" baseline="-25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5410200" y="2590800"/>
            <a:ext cx="2819400" cy="17526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Curve fitting: useful models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62600" y="2133600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Boltzmann equation:</a:t>
            </a:r>
          </a:p>
        </p:txBody>
      </p:sp>
      <p:graphicFrame>
        <p:nvGraphicFramePr>
          <p:cNvPr id="145411" name="Object 3"/>
          <p:cNvGraphicFramePr>
            <a:graphicFrameLocks noChangeAspect="1"/>
          </p:cNvGraphicFramePr>
          <p:nvPr/>
        </p:nvGraphicFramePr>
        <p:xfrm>
          <a:off x="5562600" y="2667000"/>
          <a:ext cx="2574925" cy="156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278" name="Equation" r:id="rId3" imgW="1231560" imgH="736560" progId="Equation.3">
                  <p:embed/>
                </p:oleObj>
              </mc:Choice>
              <mc:Fallback>
                <p:oleObj name="Equation" r:id="rId3" imgW="1231560" imgH="7365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2667000"/>
                        <a:ext cx="2574925" cy="156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22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2209800"/>
            <a:ext cx="4029075" cy="38971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2514600" y="914400"/>
            <a:ext cx="4089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Steady-state inactivation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172200" y="1185862"/>
            <a:ext cx="1905000" cy="838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Curve fitting: useful models</a:t>
            </a:r>
            <a:endParaRPr lang="en-US" dirty="0"/>
          </a:p>
        </p:txBody>
      </p:sp>
      <p:pic>
        <p:nvPicPr>
          <p:cNvPr id="1454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585424"/>
            <a:ext cx="3124200" cy="4038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54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2585423"/>
            <a:ext cx="4114800" cy="40439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4191000" y="2209800"/>
            <a:ext cx="3552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order exponential function :</a:t>
            </a:r>
          </a:p>
        </p:txBody>
      </p:sp>
      <p:graphicFrame>
        <p:nvGraphicFramePr>
          <p:cNvPr id="145411" name="Object 3"/>
          <p:cNvGraphicFramePr>
            <a:graphicFrameLocks noChangeAspect="1"/>
          </p:cNvGraphicFramePr>
          <p:nvPr/>
        </p:nvGraphicFramePr>
        <p:xfrm>
          <a:off x="6248400" y="1295400"/>
          <a:ext cx="1725612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15" name="Equation" r:id="rId5" imgW="825480" imgH="342720" progId="Equation.3">
                  <p:embed/>
                </p:oleObj>
              </mc:Choice>
              <mc:Fallback>
                <p:oleObj name="Equation" r:id="rId5" imgW="825480" imgH="3427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1295400"/>
                        <a:ext cx="1725612" cy="728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914400"/>
            <a:ext cx="4591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Recovery from inactivation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600200"/>
            <a:ext cx="402126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Microelectodes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4648200" cy="4709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Type of glass</a:t>
            </a:r>
          </a:p>
          <a:p>
            <a:pPr lvl="1"/>
            <a:r>
              <a:rPr lang="en-US" dirty="0" smtClean="0"/>
              <a:t>Borosilicate , alumina silicate, quartz</a:t>
            </a:r>
          </a:p>
          <a:p>
            <a:r>
              <a:rPr lang="en-US" dirty="0" smtClean="0"/>
              <a:t>Pipette geometry </a:t>
            </a:r>
          </a:p>
          <a:p>
            <a:pPr lvl="1"/>
            <a:r>
              <a:rPr lang="en-US" dirty="0" smtClean="0"/>
              <a:t>Wall thickness and length </a:t>
            </a:r>
          </a:p>
          <a:p>
            <a:pPr lvl="1"/>
            <a:r>
              <a:rPr lang="en-US" dirty="0" smtClean="0"/>
              <a:t>Shape</a:t>
            </a:r>
          </a:p>
          <a:p>
            <a:r>
              <a:rPr lang="en-US" dirty="0" smtClean="0"/>
              <a:t>Cleaning the glass and filtering pipette solution</a:t>
            </a:r>
          </a:p>
          <a:p>
            <a:r>
              <a:rPr lang="en-US" dirty="0" smtClean="0"/>
              <a:t>Fire polishing </a:t>
            </a:r>
          </a:p>
          <a:p>
            <a:r>
              <a:rPr lang="en-US" dirty="0" smtClean="0"/>
              <a:t>Coating</a:t>
            </a:r>
          </a:p>
          <a:p>
            <a:r>
              <a:rPr lang="en-US" dirty="0" smtClean="0"/>
              <a:t>Filling (bubbles)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Curve fitting: useful models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24200" y="914400"/>
            <a:ext cx="26548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ATP-sensitivity</a:t>
            </a:r>
          </a:p>
        </p:txBody>
      </p:sp>
      <p:pic>
        <p:nvPicPr>
          <p:cNvPr id="2150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590800"/>
            <a:ext cx="5130297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Rounded Rectangle 9"/>
          <p:cNvSpPr/>
          <p:nvPr/>
        </p:nvSpPr>
        <p:spPr>
          <a:xfrm>
            <a:off x="5715000" y="2667000"/>
            <a:ext cx="3048000" cy="15240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5913438" y="2792413"/>
          <a:ext cx="2676525" cy="132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48" name="Equation" r:id="rId4" imgW="1257120" imgH="622080" progId="Equation.3">
                  <p:embed/>
                </p:oleObj>
              </mc:Choice>
              <mc:Fallback>
                <p:oleObj name="Equation" r:id="rId4" imgW="1257120" imgH="6220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3438" y="2792413"/>
                        <a:ext cx="2676525" cy="1322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762487" y="2286000"/>
            <a:ext cx="2771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Simplified Hill equation: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6705600" cy="1143000"/>
          </a:xfrm>
        </p:spPr>
        <p:txBody>
          <a:bodyPr/>
          <a:lstStyle/>
          <a:p>
            <a:r>
              <a:rPr lang="en-US" dirty="0" smtClean="0"/>
              <a:t>Further reading</a:t>
            </a:r>
            <a:endParaRPr lang="en-US" dirty="0"/>
          </a:p>
        </p:txBody>
      </p:sp>
      <p:pic>
        <p:nvPicPr>
          <p:cNvPr id="223233" name="Picture 1"/>
          <p:cNvPicPr>
            <a:picLocks noChangeAspect="1" noChangeArrowheads="1"/>
          </p:cNvPicPr>
          <p:nvPr/>
        </p:nvPicPr>
        <p:blipFill>
          <a:blip r:embed="rId2" cstate="print"/>
          <a:srcRect l="11429" t="4444" r="5714"/>
          <a:stretch>
            <a:fillRect/>
          </a:stretch>
        </p:blipFill>
        <p:spPr bwMode="auto">
          <a:xfrm>
            <a:off x="533400" y="1524000"/>
            <a:ext cx="2209800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32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124200"/>
            <a:ext cx="2172232" cy="3164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32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2438400"/>
            <a:ext cx="2219325" cy="2990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</a:t>
            </a:r>
            <a:r>
              <a:rPr lang="en-US" dirty="0" err="1" smtClean="0"/>
              <a:t>amplifers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http://hyperphysics.phy-astr.gsu.edu/hbase/electronic/opampcon.html</a:t>
            </a:r>
            <a:endParaRPr lang="en-US" dirty="0" smtClean="0"/>
          </a:p>
          <a:p>
            <a:r>
              <a:rPr lang="en-US" dirty="0" smtClean="0"/>
              <a:t>Operational Amplifiers.pdf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 Introduction to Electrophysiology Equipment and The laboratory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8840"/>
            <a:ext cx="8229600" cy="4709160"/>
          </a:xfrm>
        </p:spPr>
        <p:txBody>
          <a:bodyPr/>
          <a:lstStyle/>
          <a:p>
            <a:r>
              <a:rPr lang="en-US" dirty="0" smtClean="0"/>
              <a:t>Methods in </a:t>
            </a:r>
            <a:r>
              <a:rPr lang="en-US" dirty="0" err="1" smtClean="0"/>
              <a:t>Enzymology</a:t>
            </a:r>
            <a:r>
              <a:rPr lang="en-US" dirty="0" smtClean="0"/>
              <a:t>, </a:t>
            </a:r>
            <a:r>
              <a:rPr lang="en-US" dirty="0" err="1" smtClean="0"/>
              <a:t>Vol</a:t>
            </a:r>
            <a:r>
              <a:rPr lang="en-US" dirty="0" smtClean="0"/>
              <a:t> 207. Ed. Rudy &amp; Iverson. Chapter 1: "Patch Clamp Techniques: an Overview" by Michael </a:t>
            </a:r>
            <a:r>
              <a:rPr lang="en-US" dirty="0" err="1" smtClean="0"/>
              <a:t>Cahalan</a:t>
            </a:r>
            <a:r>
              <a:rPr lang="en-US" dirty="0" smtClean="0"/>
              <a:t> and Erwin Neher</a:t>
            </a:r>
          </a:p>
          <a:p>
            <a:r>
              <a:rPr lang="en-US" dirty="0" smtClean="0"/>
              <a:t>Single Channel Recording, Edited by Sakmann and Neher, Plenum Press, 1995. Chapter 1: Introduction to Patch Clamping by R. </a:t>
            </a:r>
            <a:r>
              <a:rPr lang="en-US" dirty="0" err="1" smtClean="0"/>
              <a:t>Penner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1143000"/>
          </a:xfrm>
        </p:spPr>
        <p:txBody>
          <a:bodyPr/>
          <a:lstStyle/>
          <a:p>
            <a:r>
              <a:rPr lang="en-US" dirty="0" smtClean="0"/>
              <a:t>The Patch Clamp Amplifier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124200"/>
          </a:xfrm>
        </p:spPr>
        <p:txBody>
          <a:bodyPr/>
          <a:lstStyle/>
          <a:p>
            <a:r>
              <a:rPr lang="en-US" dirty="0" smtClean="0"/>
              <a:t>Single Channel Recording, Edited by Sakmann and Neher, Plenum Press, 1995. Chapter 4: “Electronic Design of the Patch Clamp” by F.J. </a:t>
            </a:r>
            <a:r>
              <a:rPr lang="en-US" dirty="0" err="1" smtClean="0"/>
              <a:t>Sigworth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Errors Associated with Voltage Clamping - Access Resistance, Series Resistance, Space Clamp and Leaks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642360"/>
          </a:xfrm>
        </p:spPr>
        <p:txBody>
          <a:bodyPr/>
          <a:lstStyle/>
          <a:p>
            <a:r>
              <a:rPr lang="en-US" dirty="0" smtClean="0"/>
              <a:t>Methods in </a:t>
            </a:r>
            <a:r>
              <a:rPr lang="en-US" dirty="0" err="1" smtClean="0"/>
              <a:t>Enzymology</a:t>
            </a:r>
            <a:r>
              <a:rPr lang="en-US" dirty="0" smtClean="0"/>
              <a:t>, </a:t>
            </a:r>
            <a:r>
              <a:rPr lang="en-US" dirty="0" err="1" smtClean="0"/>
              <a:t>Vol</a:t>
            </a:r>
            <a:r>
              <a:rPr lang="en-US" dirty="0" smtClean="0"/>
              <a:t> 207. Ed. Rudy &amp; Iverson. Chapter 5: "Access Resistance and Space Clamp Problems Associated with Whole-Cell Voltage Clamping" by </a:t>
            </a:r>
            <a:r>
              <a:rPr lang="en-US" dirty="0" err="1" smtClean="0"/>
              <a:t>Amstrong</a:t>
            </a:r>
            <a:r>
              <a:rPr lang="en-US" dirty="0" smtClean="0"/>
              <a:t> and </a:t>
            </a:r>
            <a:r>
              <a:rPr lang="en-US" dirty="0" err="1" smtClean="0"/>
              <a:t>Gilly</a:t>
            </a:r>
            <a:endParaRPr lang="en-US" dirty="0" smtClean="0"/>
          </a:p>
          <a:p>
            <a:r>
              <a:rPr lang="en-US" dirty="0" smtClean="0"/>
              <a:t>Methods in </a:t>
            </a:r>
            <a:r>
              <a:rPr lang="en-US" dirty="0" err="1" smtClean="0"/>
              <a:t>Enzymology</a:t>
            </a:r>
            <a:r>
              <a:rPr lang="en-US" dirty="0" smtClean="0"/>
              <a:t>, </a:t>
            </a:r>
            <a:r>
              <a:rPr lang="en-US" dirty="0" err="1" smtClean="0"/>
              <a:t>Vol</a:t>
            </a:r>
            <a:r>
              <a:rPr lang="en-US" dirty="0" smtClean="0"/>
              <a:t> 207. Ed. Rudy &amp; Iverson. Chapter 6: "Correction of Liquid Junction Potentials in Patch Clamp Experiments" by Neher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Axon Guide, Chapter 12</a:t>
            </a:r>
          </a:p>
          <a:p>
            <a:r>
              <a:rPr lang="en-US" dirty="0" smtClean="0"/>
              <a:t>Sakmann and Neher, Chapter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Microelectrodes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Protocols in Neuroscience (1997) Unit 6.3: Fabrication of Patch </a:t>
            </a:r>
            <a:r>
              <a:rPr lang="en-US" dirty="0" err="1" smtClean="0"/>
              <a:t>Pipets</a:t>
            </a:r>
            <a:r>
              <a:rPr lang="en-US" dirty="0" smtClean="0"/>
              <a:t>. J.L. Rae and R.A. Levis</a:t>
            </a:r>
          </a:p>
          <a:p>
            <a:r>
              <a:rPr lang="en-US" b="1" dirty="0" smtClean="0"/>
              <a:t>Methods in </a:t>
            </a:r>
            <a:r>
              <a:rPr lang="en-US" b="1" dirty="0" err="1" smtClean="0"/>
              <a:t>Enzymology</a:t>
            </a:r>
            <a:r>
              <a:rPr lang="en-US" b="1" dirty="0" smtClean="0"/>
              <a:t>, </a:t>
            </a:r>
            <a:r>
              <a:rPr lang="en-US" b="1" dirty="0" err="1" smtClean="0"/>
              <a:t>Vol</a:t>
            </a:r>
            <a:r>
              <a:rPr lang="en-US" b="1" dirty="0" smtClean="0"/>
              <a:t> 207. Ed. Rudy &amp; Iverson. Chapter 3: "Patch Clamp Electrodes" by Rae and Lewis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Patch Clamp Techniques</a:t>
            </a:r>
            <a:br>
              <a:rPr lang="en-US" dirty="0" smtClean="0"/>
            </a:br>
            <a:r>
              <a:rPr lang="en-US" dirty="0" smtClean="0"/>
              <a:t>Whole-cell Voltage Clamping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62400"/>
          </a:xfrm>
        </p:spPr>
        <p:txBody>
          <a:bodyPr/>
          <a:lstStyle/>
          <a:p>
            <a:r>
              <a:rPr lang="en-US" dirty="0" smtClean="0"/>
              <a:t>Current Protocols in Neuroscience (1997) Unit 6.6: Whole-Cell Voltage Clamp Recording Meyer B. Jackson </a:t>
            </a:r>
            <a:br>
              <a:rPr lang="en-US" dirty="0" smtClean="0"/>
            </a:br>
            <a:r>
              <a:rPr lang="en-US" dirty="0" smtClean="0"/>
              <a:t>(ns0606-Whole-Cell Voltage Clamp Recording)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Patch Clamp Techniques</a:t>
            </a:r>
            <a:br>
              <a:rPr lang="en-US" dirty="0" smtClean="0"/>
            </a:br>
            <a:r>
              <a:rPr lang="en-US" dirty="0" smtClean="0"/>
              <a:t>Single Channel Recording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62400"/>
          </a:xfrm>
        </p:spPr>
        <p:txBody>
          <a:bodyPr/>
          <a:lstStyle/>
          <a:p>
            <a:pPr lvl="0"/>
            <a:r>
              <a:rPr lang="en-US" dirty="0" smtClean="0"/>
              <a:t>Current Protocols in Neuroscience (1997) Unit 6.8: Single Channel Recording. Meyer B. Jackson </a:t>
            </a:r>
            <a:br>
              <a:rPr lang="en-US" dirty="0" smtClean="0"/>
            </a:br>
            <a:r>
              <a:rPr lang="en-US" dirty="0" smtClean="0"/>
              <a:t>(ns0608-Single-Channel Recording.pdf)</a:t>
            </a:r>
          </a:p>
          <a:p>
            <a:r>
              <a:rPr lang="en-US" dirty="0" smtClean="0"/>
              <a:t>Chapter 5, The Plymouth Workshop Handbook</a:t>
            </a:r>
          </a:p>
          <a:p>
            <a:r>
              <a:rPr lang="en-US" dirty="0" smtClean="0"/>
              <a:t>The Axon Guide, Chapter 5: Advanced Methods In Electrophysiology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482229" y="2337205"/>
            <a:ext cx="344425" cy="3429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electrodes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needed?</a:t>
            </a:r>
          </a:p>
          <a:p>
            <a:r>
              <a:rPr lang="en-US" dirty="0" smtClean="0"/>
              <a:t>Ag-</a:t>
            </a:r>
            <a:r>
              <a:rPr lang="en-US" dirty="0" err="1" smtClean="0"/>
              <a:t>AgCl</a:t>
            </a:r>
            <a:r>
              <a:rPr lang="en-US" dirty="0" smtClean="0"/>
              <a:t> wire or pellet</a:t>
            </a:r>
          </a:p>
          <a:p>
            <a:pPr lvl="1"/>
            <a:r>
              <a:rPr lang="en-US" dirty="0" smtClean="0"/>
              <a:t>Fabrication </a:t>
            </a:r>
          </a:p>
          <a:p>
            <a:pPr lvl="1"/>
            <a:r>
              <a:rPr lang="en-US" dirty="0" smtClean="0"/>
              <a:t>Drift </a:t>
            </a:r>
          </a:p>
          <a:p>
            <a:pPr lvl="1"/>
            <a:r>
              <a:rPr lang="en-US" dirty="0" smtClean="0"/>
              <a:t>Effects of changing [</a:t>
            </a:r>
            <a:r>
              <a:rPr lang="en-US" dirty="0" err="1" smtClean="0"/>
              <a:t>Cl</a:t>
            </a:r>
            <a:r>
              <a:rPr lang="en-US" baseline="30000" dirty="0" smtClean="0"/>
              <a:t>-</a:t>
            </a:r>
            <a:r>
              <a:rPr lang="en-US" dirty="0" smtClean="0"/>
              <a:t>]</a:t>
            </a:r>
          </a:p>
          <a:p>
            <a:r>
              <a:rPr lang="en-US" dirty="0" smtClean="0"/>
              <a:t>“Leaky” bridge electrodes </a:t>
            </a:r>
          </a:p>
          <a:p>
            <a:pPr lvl="1"/>
            <a:r>
              <a:rPr lang="en-US" dirty="0" smtClean="0"/>
              <a:t>Fabrication (agar)</a:t>
            </a:r>
          </a:p>
          <a:p>
            <a:pPr lvl="1"/>
            <a:r>
              <a:rPr lang="en-US" dirty="0" smtClean="0"/>
              <a:t>Insensitivity to solution changes </a:t>
            </a:r>
          </a:p>
          <a:p>
            <a:pPr lvl="1"/>
            <a:r>
              <a:rPr lang="en-US" dirty="0" smtClean="0"/>
              <a:t>Resistance </a:t>
            </a:r>
          </a:p>
        </p:txBody>
      </p:sp>
      <p:sp>
        <p:nvSpPr>
          <p:cNvPr id="4" name="Rectangle 3"/>
          <p:cNvSpPr/>
          <p:nvPr/>
        </p:nvSpPr>
        <p:spPr>
          <a:xfrm>
            <a:off x="7543800" y="2133600"/>
            <a:ext cx="228600" cy="3581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7734300" y="186690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7848600" y="2362200"/>
            <a:ext cx="2286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924800" y="16002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001000" y="206906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AgCl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Patch Clamp Techniques</a:t>
            </a:r>
            <a:br>
              <a:rPr lang="en-US" dirty="0" smtClean="0"/>
            </a:br>
            <a:r>
              <a:rPr lang="en-US" dirty="0" smtClean="0"/>
              <a:t>Rapid Solution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62400"/>
          </a:xfrm>
        </p:spPr>
        <p:txBody>
          <a:bodyPr/>
          <a:lstStyle/>
          <a:p>
            <a:pPr lvl="0"/>
            <a:r>
              <a:rPr lang="en-US" dirty="0" smtClean="0"/>
              <a:t>Current Protocols in Neuroscience (1998) Unit 6.9: Rapid Solution Application Methods. Cha-Min Tang </a:t>
            </a:r>
          </a:p>
          <a:p>
            <a:pPr lvl="0"/>
            <a:r>
              <a:rPr lang="en-US" dirty="0" smtClean="0"/>
              <a:t>ns0609-Rapid Solution Application Methods.pdf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Patch Clamp Techniques</a:t>
            </a:r>
            <a:br>
              <a:rPr lang="en-US" dirty="0" smtClean="0"/>
            </a:br>
            <a:r>
              <a:rPr lang="en-US" dirty="0" smtClean="0"/>
              <a:t>Perforated Patch Clamping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62400"/>
          </a:xfrm>
        </p:spPr>
        <p:txBody>
          <a:bodyPr/>
          <a:lstStyle/>
          <a:p>
            <a:pPr lvl="0"/>
            <a:r>
              <a:rPr lang="en-US" dirty="0" smtClean="0"/>
              <a:t>The Axon Guide, Chapter 5: Advanced Methods In Electrophysiology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Patch Clamp Techniques</a:t>
            </a:r>
            <a:br>
              <a:rPr lang="en-US" dirty="0" smtClean="0"/>
            </a:br>
            <a:r>
              <a:rPr lang="en-US" dirty="0" err="1" smtClean="0"/>
              <a:t>Macropatch</a:t>
            </a:r>
            <a:r>
              <a:rPr lang="en-US" dirty="0" smtClean="0"/>
              <a:t> Recordings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62400"/>
          </a:xfrm>
        </p:spPr>
        <p:txBody>
          <a:bodyPr/>
          <a:lstStyle/>
          <a:p>
            <a:pPr lvl="0"/>
            <a:r>
              <a:rPr lang="en-US" dirty="0" smtClean="0"/>
              <a:t>The Axon Guide, Chapter 5: Advanced Methods In Electrophysiology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Patch Clamp Techniques</a:t>
            </a:r>
            <a:br>
              <a:rPr lang="en-US" dirty="0" smtClean="0"/>
            </a:br>
            <a:r>
              <a:rPr lang="en-US" dirty="0" smtClean="0"/>
              <a:t>Giant Excised Patch Recording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62400"/>
          </a:xfrm>
        </p:spPr>
        <p:txBody>
          <a:bodyPr/>
          <a:lstStyle/>
          <a:p>
            <a:r>
              <a:rPr lang="en-US" dirty="0" smtClean="0"/>
              <a:t>Single Channel Recording, Edited by Sakmann and Neher, Plenum Press, 1995. Chapter 13: “The Giant Membrane Patch.” by Donald </a:t>
            </a:r>
            <a:r>
              <a:rPr lang="en-US" dirty="0" err="1" smtClean="0"/>
              <a:t>Hilgemann</a:t>
            </a:r>
            <a:r>
              <a:rPr lang="en-US" b="1" dirty="0" smtClean="0"/>
              <a:t> </a:t>
            </a:r>
            <a:endParaRPr lang="en-US" dirty="0" smtClean="0"/>
          </a:p>
          <a:p>
            <a:r>
              <a:rPr lang="en-US" dirty="0" smtClean="0"/>
              <a:t>The Axon Guide, Chapter 5: Advanced Methods In Electrophysiology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Patch Clamp Techniques</a:t>
            </a:r>
            <a:br>
              <a:rPr lang="en-US" dirty="0" smtClean="0"/>
            </a:br>
            <a:r>
              <a:rPr lang="en-US" dirty="0" smtClean="0"/>
              <a:t>Recording from Xenopus oocytes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62400"/>
          </a:xfrm>
        </p:spPr>
        <p:txBody>
          <a:bodyPr/>
          <a:lstStyle/>
          <a:p>
            <a:r>
              <a:rPr lang="en-US" dirty="0" smtClean="0"/>
              <a:t>Current Protocols in Neuroscience (1998) Unit 6.12: Voltage Clamp Recordings from Xenopus Oocytes. Nathan </a:t>
            </a:r>
            <a:r>
              <a:rPr lang="en-US" dirty="0" err="1" smtClean="0"/>
              <a:t>Dascal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ns0612-Voltage Clamp Recordings from Xenopus Oocytes.pdf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Patch Clamp Techniques</a:t>
            </a:r>
            <a:br>
              <a:rPr lang="en-US" dirty="0" smtClean="0"/>
            </a:br>
            <a:r>
              <a:rPr lang="en-US" dirty="0" smtClean="0"/>
              <a:t>Expression of ion channels in heterologous expression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810000"/>
            <a:ext cx="8229600" cy="3962400"/>
          </a:xfrm>
        </p:spPr>
        <p:txBody>
          <a:bodyPr/>
          <a:lstStyle/>
          <a:p>
            <a:r>
              <a:rPr lang="en-US" dirty="0" smtClean="0"/>
              <a:t>Methods in </a:t>
            </a:r>
            <a:r>
              <a:rPr lang="en-US" dirty="0" err="1" smtClean="0"/>
              <a:t>Enzymology</a:t>
            </a:r>
            <a:r>
              <a:rPr lang="en-US" dirty="0" smtClean="0"/>
              <a:t>, </a:t>
            </a:r>
            <a:r>
              <a:rPr lang="en-US" dirty="0" err="1" smtClean="0"/>
              <a:t>Vol</a:t>
            </a:r>
            <a:r>
              <a:rPr lang="en-US" dirty="0" smtClean="0"/>
              <a:t> 207. Ed. Rudy &amp; Iverson. Chapters 26-29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Patch Clamp Techniques</a:t>
            </a:r>
            <a:br>
              <a:rPr lang="en-US" dirty="0" smtClean="0"/>
            </a:br>
            <a:r>
              <a:rPr lang="en-US" dirty="0" smtClean="0"/>
              <a:t>Recoding K</a:t>
            </a:r>
            <a:r>
              <a:rPr lang="en-US" baseline="-25000" dirty="0" smtClean="0"/>
              <a:t>ATP</a:t>
            </a:r>
            <a:r>
              <a:rPr lang="en-US" dirty="0" smtClean="0"/>
              <a:t> channel Channels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62400"/>
          </a:xfrm>
        </p:spPr>
        <p:txBody>
          <a:bodyPr/>
          <a:lstStyle/>
          <a:p>
            <a:r>
              <a:rPr lang="en-US" dirty="0" smtClean="0"/>
              <a:t>Current Protocols in Pharmacology. (2003). UNIT 11.6. Electrophysiological Analysis of K</a:t>
            </a:r>
            <a:r>
              <a:rPr lang="en-US" baseline="-25000" dirty="0" smtClean="0"/>
              <a:t>ATP</a:t>
            </a:r>
            <a:r>
              <a:rPr lang="en-US" dirty="0" smtClean="0"/>
              <a:t> Channels in Mammalian Cells and Xenopus Oocytes. by Char-Chang </a:t>
            </a:r>
            <a:r>
              <a:rPr lang="en-US" dirty="0" err="1" smtClean="0"/>
              <a:t>Shieh</a:t>
            </a:r>
            <a:r>
              <a:rPr lang="en-US" dirty="0" smtClean="0"/>
              <a:t> and </a:t>
            </a:r>
            <a:r>
              <a:rPr lang="en-US" dirty="0" err="1" smtClean="0"/>
              <a:t>Murali</a:t>
            </a:r>
            <a:r>
              <a:rPr lang="en-US" dirty="0" smtClean="0"/>
              <a:t> </a:t>
            </a:r>
            <a:r>
              <a:rPr lang="en-US" dirty="0" err="1" smtClean="0"/>
              <a:t>Gopalakrishnan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Conditioning and Acquisition</a:t>
            </a:r>
            <a:br>
              <a:rPr lang="en-US" dirty="0" smtClean="0"/>
            </a:br>
            <a:r>
              <a:rPr lang="en-US" dirty="0" smtClean="0"/>
              <a:t>Signal Conditioning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947160"/>
          </a:xfrm>
        </p:spPr>
        <p:txBody>
          <a:bodyPr/>
          <a:lstStyle/>
          <a:p>
            <a:r>
              <a:rPr lang="en-US" dirty="0" smtClean="0"/>
              <a:t>The Axon Guide, Chapter 6: Signal Conditioning and Signal Conditioners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Conditioning and Acquisition</a:t>
            </a:r>
            <a:br>
              <a:rPr lang="en-US" dirty="0" smtClean="0"/>
            </a:br>
            <a:r>
              <a:rPr lang="en-US" dirty="0" smtClean="0"/>
              <a:t>Computers in the Laboratory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47160"/>
          </a:xfrm>
        </p:spPr>
        <p:txBody>
          <a:bodyPr/>
          <a:lstStyle/>
          <a:p>
            <a:r>
              <a:rPr lang="en-US" dirty="0" smtClean="0"/>
              <a:t>The Axon Guide, Chapter 8: Laboratory Computer Issues and Considerations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Conditioning and Acquisition</a:t>
            </a:r>
            <a:br>
              <a:rPr lang="en-US" dirty="0" smtClean="0"/>
            </a:br>
            <a:r>
              <a:rPr lang="en-US" dirty="0" smtClean="0"/>
              <a:t>Signal Acquisition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47160"/>
          </a:xfrm>
        </p:spPr>
        <p:txBody>
          <a:bodyPr/>
          <a:lstStyle/>
          <a:p>
            <a:r>
              <a:rPr lang="en-US" dirty="0" smtClean="0"/>
              <a:t>The Axon Guide, Chapter 9: Acquisition Hardware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acquisition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Analog to digital conversion (ADC)</a:t>
            </a:r>
          </a:p>
          <a:p>
            <a:pPr lvl="1"/>
            <a:r>
              <a:rPr lang="en-US" dirty="0" smtClean="0"/>
              <a:t>ADC characteristics</a:t>
            </a:r>
          </a:p>
          <a:p>
            <a:pPr lvl="1"/>
            <a:r>
              <a:rPr lang="en-US" dirty="0" smtClean="0"/>
              <a:t>Triggering </a:t>
            </a:r>
          </a:p>
          <a:p>
            <a:pPr lvl="1"/>
            <a:r>
              <a:rPr lang="en-US" dirty="0" smtClean="0"/>
              <a:t>Clipping </a:t>
            </a:r>
          </a:p>
          <a:p>
            <a:pPr lvl="1"/>
            <a:r>
              <a:rPr lang="en-US" dirty="0" smtClean="0"/>
              <a:t>Bit noise </a:t>
            </a:r>
          </a:p>
          <a:p>
            <a:r>
              <a:rPr lang="en-US" dirty="0" smtClean="0"/>
              <a:t>Digital to analog conversion (DAC)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Analysis</a:t>
            </a:r>
            <a:br>
              <a:rPr lang="en-US" dirty="0" smtClean="0"/>
            </a:br>
            <a:r>
              <a:rPr lang="en-US" dirty="0" smtClean="0"/>
              <a:t>Practical Curve Fitting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804160"/>
          </a:xfrm>
        </p:spPr>
        <p:txBody>
          <a:bodyPr/>
          <a:lstStyle/>
          <a:p>
            <a:r>
              <a:rPr lang="en-US" dirty="0" smtClean="0"/>
              <a:t>The Axon Guide – chapter 10 (pp. 218-224)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Analysis</a:t>
            </a:r>
            <a:br>
              <a:rPr lang="en-US" dirty="0" smtClean="0"/>
            </a:br>
            <a:r>
              <a:rPr lang="en-US" dirty="0" smtClean="0"/>
              <a:t>Analysis of Whole-Cell Currents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804160"/>
          </a:xfrm>
        </p:spPr>
        <p:txBody>
          <a:bodyPr/>
          <a:lstStyle/>
          <a:p>
            <a:r>
              <a:rPr lang="en-US" dirty="0" err="1" smtClean="0"/>
              <a:t>Molleman</a:t>
            </a:r>
            <a:r>
              <a:rPr lang="en-US" dirty="0" smtClean="0"/>
              <a:t>, Chapter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Analysis:</a:t>
            </a:r>
            <a:br>
              <a:rPr lang="en-US" dirty="0" smtClean="0"/>
            </a:br>
            <a:r>
              <a:rPr lang="en-US" dirty="0" smtClean="0"/>
              <a:t>Ion activities in solutions; Stability constants of ligands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8041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Analysis:</a:t>
            </a:r>
            <a:br>
              <a:rPr lang="en-US" dirty="0" smtClean="0"/>
            </a:br>
            <a:r>
              <a:rPr lang="en-US" dirty="0" smtClean="0"/>
              <a:t>Analysis of Single Channel 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804160"/>
          </a:xfrm>
        </p:spPr>
        <p:txBody>
          <a:bodyPr/>
          <a:lstStyle/>
          <a:p>
            <a:r>
              <a:rPr lang="en-US" dirty="0" err="1" smtClean="0"/>
              <a:t>Molleman</a:t>
            </a:r>
            <a:r>
              <a:rPr lang="en-US" dirty="0" smtClean="0"/>
              <a:t>, Chapter 6</a:t>
            </a:r>
          </a:p>
          <a:p>
            <a:r>
              <a:rPr lang="en-US" dirty="0" smtClean="0"/>
              <a:t>Chapter 6, The Plymouth Workshop Handbook</a:t>
            </a:r>
          </a:p>
          <a:p>
            <a:r>
              <a:rPr lang="en-US" b="1" dirty="0" smtClean="0"/>
              <a:t>Chapter 7, The Plymouth Workshop Handbook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Analysis:</a:t>
            </a:r>
            <a:br>
              <a:rPr lang="en-US" dirty="0" smtClean="0"/>
            </a:br>
            <a:r>
              <a:rPr lang="en-US" dirty="0" smtClean="0"/>
              <a:t>Separation and Analysis of Ionic Currents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804160"/>
          </a:xfrm>
        </p:spPr>
        <p:txBody>
          <a:bodyPr/>
          <a:lstStyle/>
          <a:p>
            <a:r>
              <a:rPr lang="en-US" dirty="0" smtClean="0"/>
              <a:t>Chapter 3, The Plymouth Workshop Handbook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Analysis:</a:t>
            </a:r>
            <a:br>
              <a:rPr lang="en-US" dirty="0" smtClean="0"/>
            </a:br>
            <a:r>
              <a:rPr lang="en-US" dirty="0" smtClean="0"/>
              <a:t>Kinetic Analysis of voltage-clamp 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804160"/>
          </a:xfrm>
        </p:spPr>
        <p:txBody>
          <a:bodyPr/>
          <a:lstStyle/>
          <a:p>
            <a:r>
              <a:rPr lang="en-US" dirty="0" smtClean="0"/>
              <a:t>Chapter 4, The Plymouth Workshop Handbook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Analysis:</a:t>
            </a:r>
            <a:br>
              <a:rPr lang="en-US" dirty="0" smtClean="0"/>
            </a:br>
            <a:r>
              <a:rPr lang="en-US" dirty="0" smtClean="0"/>
              <a:t>Kinetic Analysis of voltage-clamp 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804160"/>
          </a:xfrm>
        </p:spPr>
        <p:txBody>
          <a:bodyPr/>
          <a:lstStyle/>
          <a:p>
            <a:r>
              <a:rPr lang="en-US" dirty="0" smtClean="0"/>
              <a:t>Chapter 4, The Plymouth Workshop Handbook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and Imaging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Intracellular ion measurement with Fluorescent Indicators</a:t>
            </a:r>
          </a:p>
          <a:p>
            <a:pPr lvl="1"/>
            <a:r>
              <a:rPr lang="en-US" dirty="0" smtClean="0"/>
              <a:t>http://www.probes.com/handbook/sections/0001.html </a:t>
            </a:r>
            <a:endParaRPr lang="en-US" sz="3600" dirty="0" smtClean="0"/>
          </a:p>
          <a:p>
            <a:pPr lvl="1"/>
            <a:r>
              <a:rPr lang="en-US" dirty="0" smtClean="0"/>
              <a:t>http://www.biologists.com/Micro/frame12.html </a:t>
            </a:r>
            <a:endParaRPr lang="en-US" sz="3600" dirty="0" smtClean="0"/>
          </a:p>
          <a:p>
            <a:pPr lvl="1"/>
            <a:r>
              <a:rPr lang="en-US" dirty="0" smtClean="0"/>
              <a:t>Chapter 9, Sakmann and Neher</a:t>
            </a:r>
          </a:p>
          <a:p>
            <a:r>
              <a:rPr lang="en-US" dirty="0" smtClean="0"/>
              <a:t>Flash Photolysis of Caged Compounds</a:t>
            </a:r>
          </a:p>
          <a:p>
            <a:r>
              <a:rPr lang="en-US" dirty="0" smtClean="0"/>
              <a:t>Recording membrane potential using voltage-sensitive dyes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 Fluorescence and Confocal Microscopy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Current Protocols in Neuroscience (1997) Unit 2.1: Theory and Application of Fluorescence. Donald </a:t>
            </a:r>
            <a:r>
              <a:rPr lang="en-US" dirty="0" err="1" smtClean="0"/>
              <a:t>Coling</a:t>
            </a:r>
            <a:r>
              <a:rPr lang="en-US" dirty="0" smtClean="0"/>
              <a:t> and </a:t>
            </a:r>
            <a:r>
              <a:rPr lang="en-US" dirty="0" err="1" smtClean="0"/>
              <a:t>Bechara</a:t>
            </a:r>
            <a:r>
              <a:rPr lang="en-US" dirty="0" smtClean="0"/>
              <a:t> </a:t>
            </a:r>
            <a:r>
              <a:rPr lang="en-US" dirty="0" err="1" smtClean="0"/>
              <a:t>Kachar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(ns0201-Theory and Application of Fluorescence Microscopy.pdf)</a:t>
            </a:r>
          </a:p>
          <a:p>
            <a:r>
              <a:rPr lang="en-US" dirty="0" smtClean="0"/>
              <a:t>Current Protocols in Neuroscience (1997) Unit 2.2: Basic Confocal </a:t>
            </a:r>
            <a:r>
              <a:rPr lang="en-US" dirty="0" err="1" smtClean="0"/>
              <a:t>Microscopyby</a:t>
            </a:r>
            <a:r>
              <a:rPr lang="en-US" dirty="0" smtClean="0"/>
              <a:t> Carolyn L. Smith</a:t>
            </a:r>
            <a:br>
              <a:rPr lang="en-US" dirty="0" smtClean="0"/>
            </a:br>
            <a:r>
              <a:rPr lang="en-US" dirty="0" smtClean="0"/>
              <a:t>(ns0202-Basic Confocal Microscopy.pdf)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Number of channels (e.g. 2 to 16)</a:t>
            </a:r>
          </a:p>
          <a:p>
            <a:r>
              <a:rPr lang="en-US" dirty="0" smtClean="0"/>
              <a:t>Full-scale voltage (e.g. -10V to 10V)</a:t>
            </a:r>
          </a:p>
          <a:p>
            <a:r>
              <a:rPr lang="en-US" dirty="0" smtClean="0"/>
              <a:t>Resolution</a:t>
            </a:r>
          </a:p>
          <a:p>
            <a:pPr lvl="1"/>
            <a:r>
              <a:rPr lang="en-US" dirty="0" smtClean="0"/>
              <a:t>8-bit: 2</a:t>
            </a:r>
            <a:r>
              <a:rPr lang="en-US" baseline="30000" dirty="0" smtClean="0"/>
              <a:t>8</a:t>
            </a:r>
            <a:r>
              <a:rPr lang="en-US" dirty="0" smtClean="0"/>
              <a:t> = 256 points</a:t>
            </a:r>
          </a:p>
          <a:p>
            <a:pPr lvl="1"/>
            <a:r>
              <a:rPr lang="en-US" dirty="0" smtClean="0"/>
              <a:t>12-bit: 2</a:t>
            </a:r>
            <a:r>
              <a:rPr lang="en-US" baseline="30000" dirty="0" smtClean="0"/>
              <a:t>12</a:t>
            </a:r>
            <a:r>
              <a:rPr lang="en-US" dirty="0" smtClean="0"/>
              <a:t> = 4,096 points</a:t>
            </a:r>
          </a:p>
          <a:p>
            <a:pPr lvl="1"/>
            <a:r>
              <a:rPr lang="en-US" dirty="0" smtClean="0"/>
              <a:t>16-bit: 2</a:t>
            </a:r>
            <a:r>
              <a:rPr lang="en-US" baseline="30000" dirty="0" smtClean="0"/>
              <a:t>16</a:t>
            </a:r>
            <a:r>
              <a:rPr lang="en-US" dirty="0" smtClean="0"/>
              <a:t> = 65,536 points</a:t>
            </a:r>
          </a:p>
          <a:p>
            <a:r>
              <a:rPr lang="en-US" dirty="0" smtClean="0"/>
              <a:t>Sample rate</a:t>
            </a:r>
          </a:p>
          <a:p>
            <a:pPr lvl="1"/>
            <a:r>
              <a:rPr lang="en-US" dirty="0" smtClean="0"/>
              <a:t>E.g. 1kHz (1000 samples/s)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8-bit ADC with -5 to +5 VFS (10V range)</a:t>
            </a:r>
          </a:p>
          <a:p>
            <a:pPr lvl="1"/>
            <a:r>
              <a:rPr lang="en-US" dirty="0" smtClean="0"/>
              <a:t>10,000 mV/256 = 39mV resolution/bit</a:t>
            </a:r>
          </a:p>
          <a:p>
            <a:pPr lvl="1"/>
            <a:r>
              <a:rPr lang="en-US" dirty="0" smtClean="0"/>
              <a:t>Accuracy is ±1 LSB (measurement is off by 39mV)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76400"/>
            <a:ext cx="5562600" cy="4191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 rot="16200000">
            <a:off x="-116970" y="3263215"/>
            <a:ext cx="2432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Bit resolution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5943600"/>
            <a:ext cx="2611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Sampling Rate</a:t>
            </a:r>
            <a:endParaRPr lang="en-US" sz="2800" b="1" dirty="0"/>
          </a:p>
        </p:txBody>
      </p:sp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676400"/>
            <a:ext cx="5029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57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Clipping</a:t>
            </a:r>
            <a:endParaRPr lang="en-US" dirty="0"/>
          </a:p>
        </p:txBody>
      </p:sp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593" y="1905000"/>
            <a:ext cx="3847007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67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905000"/>
            <a:ext cx="3893325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8203722" y="1857720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+10V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29600" y="475747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-10V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6200000" flipV="1">
            <a:off x="6324600" y="2209800"/>
            <a:ext cx="45720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6667500" y="4533900"/>
            <a:ext cx="38100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410974" y="2031522"/>
            <a:ext cx="3581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419600" y="4938616"/>
            <a:ext cx="3581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Aliasing</a:t>
            </a:r>
            <a:endParaRPr lang="en-US" dirty="0"/>
          </a:p>
        </p:txBody>
      </p:sp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809169"/>
            <a:ext cx="1828800" cy="15436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9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7039" y="1809169"/>
            <a:ext cx="1792604" cy="15436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9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21542" y="1809168"/>
            <a:ext cx="1784437" cy="15436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92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81080" y="1809169"/>
            <a:ext cx="1905000" cy="15639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927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9000" y="1822578"/>
            <a:ext cx="1828801" cy="1530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609600" y="137160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50Hz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00925" y="137160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100Hz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92250" y="137160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250Hz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983575" y="137160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500Hz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774900" y="137160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1000Hz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" y="3288268"/>
            <a:ext cx="2345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Sampling rate: 1kHz</a:t>
            </a:r>
            <a:endParaRPr lang="en-US" b="1" dirty="0"/>
          </a:p>
        </p:txBody>
      </p:sp>
      <p:pic>
        <p:nvPicPr>
          <p:cNvPr id="13927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" y="4038599"/>
            <a:ext cx="1781136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927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63304" y="4038599"/>
            <a:ext cx="1752600" cy="15268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927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57322" y="4038599"/>
            <a:ext cx="1764632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927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57280" y="4038599"/>
            <a:ext cx="1752600" cy="15308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927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09526" y="4038599"/>
            <a:ext cx="1828800" cy="15230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" name="TextBox 19"/>
          <p:cNvSpPr txBox="1"/>
          <p:nvPr/>
        </p:nvSpPr>
        <p:spPr>
          <a:xfrm>
            <a:off x="76200" y="5498068"/>
            <a:ext cx="246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Sampling rate: 10kHz</a:t>
            </a:r>
            <a:endParaRPr lang="en-US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2029</TotalTime>
  <Words>1320</Words>
  <Application>Microsoft Office PowerPoint</Application>
  <PresentationFormat>On-screen Show (4:3)</PresentationFormat>
  <Paragraphs>321</Paragraphs>
  <Slides>58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8" baseType="lpstr">
      <vt:lpstr>Arial</vt:lpstr>
      <vt:lpstr>Book Antiqua</vt:lpstr>
      <vt:lpstr>Calibri</vt:lpstr>
      <vt:lpstr>Lucida Sans</vt:lpstr>
      <vt:lpstr>Symbol</vt:lpstr>
      <vt:lpstr>Wingdings</vt:lpstr>
      <vt:lpstr>Wingdings 2</vt:lpstr>
      <vt:lpstr>Wingdings 3</vt:lpstr>
      <vt:lpstr>Apex</vt:lpstr>
      <vt:lpstr>Equation</vt:lpstr>
      <vt:lpstr>theoretical Aspects of patch clamping: Session 3</vt:lpstr>
      <vt:lpstr>Contents</vt:lpstr>
      <vt:lpstr>Microelectodes</vt:lpstr>
      <vt:lpstr>Reference electrodes</vt:lpstr>
      <vt:lpstr>Data acquisition </vt:lpstr>
      <vt:lpstr>The ADC</vt:lpstr>
      <vt:lpstr>Sampling</vt:lpstr>
      <vt:lpstr>Clipping</vt:lpstr>
      <vt:lpstr>Aliasing</vt:lpstr>
      <vt:lpstr>How fast should we sample? </vt:lpstr>
      <vt:lpstr>Signal conditioning </vt:lpstr>
      <vt:lpstr>Filtering</vt:lpstr>
      <vt:lpstr>Filter types</vt:lpstr>
      <vt:lpstr>Filter order</vt:lpstr>
      <vt:lpstr>Transfer function</vt:lpstr>
      <vt:lpstr>Filtering: time-domain</vt:lpstr>
      <vt:lpstr>Lags introduced by the Bessel response</vt:lpstr>
      <vt:lpstr>Contents</vt:lpstr>
      <vt:lpstr>Curve fitting</vt:lpstr>
      <vt:lpstr>Curve fitting example</vt:lpstr>
      <vt:lpstr>PowerPoint Presentation</vt:lpstr>
      <vt:lpstr>PowerPoint Presentation</vt:lpstr>
      <vt:lpstr>PowerPoint Presentation</vt:lpstr>
      <vt:lpstr>PowerPoint Presentation</vt:lpstr>
      <vt:lpstr>Evaluate the fit</vt:lpstr>
      <vt:lpstr>Curve fitting: useful models</vt:lpstr>
      <vt:lpstr>Curve fitting: useful models</vt:lpstr>
      <vt:lpstr>Curve fitting: useful models</vt:lpstr>
      <vt:lpstr>Curve fitting: useful models</vt:lpstr>
      <vt:lpstr>Curve fitting: useful models</vt:lpstr>
      <vt:lpstr>Further reading</vt:lpstr>
      <vt:lpstr>Operational amplifers</vt:lpstr>
      <vt:lpstr>An Introduction to Electrophysiology Equipment and The laboratory Setup</vt:lpstr>
      <vt:lpstr>The Patch Clamp Amplifier</vt:lpstr>
      <vt:lpstr>Errors Associated with Voltage Clamping - Access Resistance, Series Resistance, Space Clamp and Leaks</vt:lpstr>
      <vt:lpstr>Noise</vt:lpstr>
      <vt:lpstr>Microelectrodes</vt:lpstr>
      <vt:lpstr>Patch Clamp Techniques Whole-cell Voltage Clamping</vt:lpstr>
      <vt:lpstr>Patch Clamp Techniques Single Channel Recording</vt:lpstr>
      <vt:lpstr>Patch Clamp Techniques Rapid Solution Changes</vt:lpstr>
      <vt:lpstr>Patch Clamp Techniques Perforated Patch Clamping</vt:lpstr>
      <vt:lpstr>Patch Clamp Techniques Macropatch Recordings</vt:lpstr>
      <vt:lpstr>Patch Clamp Techniques Giant Excised Patch Recording</vt:lpstr>
      <vt:lpstr>Patch Clamp Techniques Recording from Xenopus oocytes</vt:lpstr>
      <vt:lpstr>Patch Clamp Techniques Expression of ion channels in heterologous expression systems</vt:lpstr>
      <vt:lpstr>Patch Clamp Techniques Recoding KATP channel Channels</vt:lpstr>
      <vt:lpstr>Data Conditioning and Acquisition Signal Conditioning</vt:lpstr>
      <vt:lpstr>Data Conditioning and Acquisition Computers in the Laboratory</vt:lpstr>
      <vt:lpstr>Data Conditioning and Acquisition Signal Acquisition</vt:lpstr>
      <vt:lpstr>Data Analysis Practical Curve Fitting</vt:lpstr>
      <vt:lpstr>Data Analysis Analysis of Whole-Cell Currents</vt:lpstr>
      <vt:lpstr>Data Analysis: Ion activities in solutions; Stability constants of ligands</vt:lpstr>
      <vt:lpstr>Data Analysis: Analysis of Single Channel Records</vt:lpstr>
      <vt:lpstr>Data Analysis: Separation and Analysis of Ionic Currents</vt:lpstr>
      <vt:lpstr>Data Analysis: Kinetic Analysis of voltage-clamp records</vt:lpstr>
      <vt:lpstr>Data Analysis: Kinetic Analysis of voltage-clamp records</vt:lpstr>
      <vt:lpstr>Optics and Imaging</vt:lpstr>
      <vt:lpstr>Basic Fluorescence and Confocal Microscopy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theoretical basis of patch clamping</dc:title>
  <dc:creator>coetzw01</dc:creator>
  <cp:lastModifiedBy>William</cp:lastModifiedBy>
  <cp:revision>301</cp:revision>
  <dcterms:created xsi:type="dcterms:W3CDTF">2006-08-16T00:00:00Z</dcterms:created>
  <dcterms:modified xsi:type="dcterms:W3CDTF">2021-04-08T14:47:14Z</dcterms:modified>
</cp:coreProperties>
</file>