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382" r:id="rId16"/>
    <p:sldId id="271" r:id="rId17"/>
    <p:sldId id="296" r:id="rId18"/>
    <p:sldId id="297" r:id="rId19"/>
    <p:sldId id="298" r:id="rId20"/>
    <p:sldId id="299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383" r:id="rId34"/>
    <p:sldId id="286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38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21C9F6-4D53-42CB-AE8A-F5911D789B15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FB69A9-496C-4ADF-855F-2846CDA42B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06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4D4214-AA09-4BC0-A60C-9FBD3E2A138E}" type="slidenum">
              <a:rPr lang="en-US"/>
              <a:pPr/>
              <a:t>5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B2404B-1F5F-4084-8B18-2CF95932E6EA}" type="slidenum">
              <a:rPr lang="en-US"/>
              <a:pPr/>
              <a:t>25</a:t>
            </a:fld>
            <a:endParaRPr lang="en-US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3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hyperlink" Target="http://www.wikipedia.org/wiki/Current" TargetMode="External"/><Relationship Id="rId5" Type="http://schemas.openxmlformats.org/officeDocument/2006/relationships/hyperlink" Target="http://www.wikipedia.org/wiki/Electrical_circuit" TargetMode="External"/><Relationship Id="rId4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5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2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30.wmf"/><Relationship Id="rId4" Type="http://schemas.openxmlformats.org/officeDocument/2006/relationships/oleObject" Target="../embeddings/oleObject8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theoretical Aspects of patch </a:t>
            </a:r>
            <a:r>
              <a:rPr lang="en-US" dirty="0" smtClean="0"/>
              <a:t>clamping: </a:t>
            </a:r>
            <a:br>
              <a:rPr lang="en-US" dirty="0" smtClean="0"/>
            </a:br>
            <a:r>
              <a:rPr lang="en-US" dirty="0" smtClean="0"/>
              <a:t>Session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William A. Coetzee</a:t>
            </a:r>
            <a:br>
              <a:rPr lang="en-US" dirty="0" smtClean="0"/>
            </a:br>
            <a:r>
              <a:rPr lang="en-US" dirty="0" smtClean="0"/>
              <a:t>NYU School of Medicine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0" dirty="0" smtClean="0"/>
              <a:t>The membrane is a resistor and a capacitor in parallel </a:t>
            </a:r>
            <a:br>
              <a:rPr lang="en-US" b="0" dirty="0" smtClean="0"/>
            </a:b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 flipV="1">
            <a:off x="7620000" y="3200400"/>
            <a:ext cx="685800" cy="762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5672138" y="3124200"/>
            <a:ext cx="260350" cy="366713"/>
            <a:chOff x="3861" y="2160"/>
            <a:chExt cx="164" cy="231"/>
          </a:xfrm>
        </p:grpSpPr>
        <p:sp>
          <p:nvSpPr>
            <p:cNvPr id="6" name="Oval 4"/>
            <p:cNvSpPr>
              <a:spLocks noChangeArrowheads="1"/>
            </p:cNvSpPr>
            <p:nvPr/>
          </p:nvSpPr>
          <p:spPr bwMode="auto">
            <a:xfrm>
              <a:off x="3874" y="2206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3861" y="2160"/>
              <a:ext cx="1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-</a:t>
              </a:r>
            </a:p>
          </p:txBody>
        </p:sp>
      </p:grp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5988050" y="3124200"/>
            <a:ext cx="260350" cy="366713"/>
            <a:chOff x="3861" y="2160"/>
            <a:chExt cx="164" cy="231"/>
          </a:xfrm>
        </p:grpSpPr>
        <p:sp>
          <p:nvSpPr>
            <p:cNvPr id="9" name="Oval 7"/>
            <p:cNvSpPr>
              <a:spLocks noChangeArrowheads="1"/>
            </p:cNvSpPr>
            <p:nvPr/>
          </p:nvSpPr>
          <p:spPr bwMode="auto">
            <a:xfrm>
              <a:off x="3874" y="2206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3861" y="2160"/>
              <a:ext cx="1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-</a:t>
              </a: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6477000" y="3124200"/>
            <a:ext cx="260350" cy="366713"/>
            <a:chOff x="3861" y="2160"/>
            <a:chExt cx="164" cy="231"/>
          </a:xfrm>
        </p:grpSpPr>
        <p:sp>
          <p:nvSpPr>
            <p:cNvPr id="12" name="Oval 10"/>
            <p:cNvSpPr>
              <a:spLocks noChangeArrowheads="1"/>
            </p:cNvSpPr>
            <p:nvPr/>
          </p:nvSpPr>
          <p:spPr bwMode="auto">
            <a:xfrm>
              <a:off x="3874" y="2206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3861" y="2160"/>
              <a:ext cx="1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-</a:t>
              </a:r>
            </a:p>
          </p:txBody>
        </p:sp>
      </p:grp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6858000" y="3124200"/>
            <a:ext cx="260350" cy="366713"/>
            <a:chOff x="3861" y="2160"/>
            <a:chExt cx="164" cy="231"/>
          </a:xfrm>
        </p:grpSpPr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3874" y="2206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3861" y="2160"/>
              <a:ext cx="1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-</a:t>
              </a:r>
            </a:p>
          </p:txBody>
        </p:sp>
      </p:grpSp>
      <p:sp>
        <p:nvSpPr>
          <p:cNvPr id="18" name="Line 17"/>
          <p:cNvSpPr>
            <a:spLocks noChangeShapeType="1"/>
          </p:cNvSpPr>
          <p:nvPr/>
        </p:nvSpPr>
        <p:spPr bwMode="auto">
          <a:xfrm>
            <a:off x="6400800" y="32004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 flipV="1">
            <a:off x="5638800" y="3200400"/>
            <a:ext cx="1524000" cy="762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5638800" y="2895600"/>
            <a:ext cx="1524000" cy="762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21" name="Line 20"/>
          <p:cNvSpPr>
            <a:spLocks noChangeShapeType="1"/>
          </p:cNvSpPr>
          <p:nvPr/>
        </p:nvSpPr>
        <p:spPr bwMode="auto">
          <a:xfrm>
            <a:off x="6400800" y="2057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5638800" y="2590800"/>
            <a:ext cx="317500" cy="366713"/>
            <a:chOff x="1166" y="3794"/>
            <a:chExt cx="200" cy="231"/>
          </a:xfrm>
        </p:grpSpPr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1200" y="3840"/>
              <a:ext cx="144" cy="144"/>
            </a:xfrm>
            <a:prstGeom prst="ellipse">
              <a:avLst/>
            </a:prstGeom>
            <a:solidFill>
              <a:srgbClr val="E5BFB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Text Box 23"/>
            <p:cNvSpPr txBox="1">
              <a:spLocks noChangeArrowheads="1"/>
            </p:cNvSpPr>
            <p:nvPr/>
          </p:nvSpPr>
          <p:spPr bwMode="auto">
            <a:xfrm>
              <a:off x="1166" y="3794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+</a:t>
              </a:r>
            </a:p>
          </p:txBody>
        </p:sp>
      </p:grpSp>
      <p:grpSp>
        <p:nvGrpSpPr>
          <p:cNvPr id="25" name="Group 24"/>
          <p:cNvGrpSpPr>
            <a:grpSpLocks/>
          </p:cNvGrpSpPr>
          <p:nvPr/>
        </p:nvGrpSpPr>
        <p:grpSpPr bwMode="auto">
          <a:xfrm>
            <a:off x="6464300" y="2590800"/>
            <a:ext cx="317500" cy="366713"/>
            <a:chOff x="1166" y="3794"/>
            <a:chExt cx="200" cy="231"/>
          </a:xfrm>
        </p:grpSpPr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1200" y="3840"/>
              <a:ext cx="144" cy="144"/>
            </a:xfrm>
            <a:prstGeom prst="ellipse">
              <a:avLst/>
            </a:prstGeom>
            <a:solidFill>
              <a:srgbClr val="E5BFB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Text Box 26"/>
            <p:cNvSpPr txBox="1">
              <a:spLocks noChangeArrowheads="1"/>
            </p:cNvSpPr>
            <p:nvPr/>
          </p:nvSpPr>
          <p:spPr bwMode="auto">
            <a:xfrm>
              <a:off x="1166" y="3794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+</a:t>
              </a:r>
            </a:p>
          </p:txBody>
        </p:sp>
      </p:grpSp>
      <p:grpSp>
        <p:nvGrpSpPr>
          <p:cNvPr id="28" name="Group 27"/>
          <p:cNvGrpSpPr>
            <a:grpSpLocks/>
          </p:cNvGrpSpPr>
          <p:nvPr/>
        </p:nvGrpSpPr>
        <p:grpSpPr bwMode="auto">
          <a:xfrm>
            <a:off x="6007100" y="2590800"/>
            <a:ext cx="317500" cy="366713"/>
            <a:chOff x="1166" y="3794"/>
            <a:chExt cx="200" cy="231"/>
          </a:xfrm>
        </p:grpSpPr>
        <p:sp>
          <p:nvSpPr>
            <p:cNvPr id="29" name="Oval 28"/>
            <p:cNvSpPr>
              <a:spLocks noChangeArrowheads="1"/>
            </p:cNvSpPr>
            <p:nvPr/>
          </p:nvSpPr>
          <p:spPr bwMode="auto">
            <a:xfrm>
              <a:off x="1200" y="3840"/>
              <a:ext cx="144" cy="144"/>
            </a:xfrm>
            <a:prstGeom prst="ellipse">
              <a:avLst/>
            </a:prstGeom>
            <a:solidFill>
              <a:srgbClr val="E5BFB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Text Box 29"/>
            <p:cNvSpPr txBox="1">
              <a:spLocks noChangeArrowheads="1"/>
            </p:cNvSpPr>
            <p:nvPr/>
          </p:nvSpPr>
          <p:spPr bwMode="auto">
            <a:xfrm>
              <a:off x="1166" y="3794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+</a:t>
              </a:r>
            </a:p>
          </p:txBody>
        </p:sp>
      </p:grpSp>
      <p:grpSp>
        <p:nvGrpSpPr>
          <p:cNvPr id="31" name="Group 30"/>
          <p:cNvGrpSpPr>
            <a:grpSpLocks/>
          </p:cNvGrpSpPr>
          <p:nvPr/>
        </p:nvGrpSpPr>
        <p:grpSpPr bwMode="auto">
          <a:xfrm>
            <a:off x="6858000" y="2590800"/>
            <a:ext cx="317500" cy="366713"/>
            <a:chOff x="1166" y="3794"/>
            <a:chExt cx="200" cy="231"/>
          </a:xfrm>
        </p:grpSpPr>
        <p:sp>
          <p:nvSpPr>
            <p:cNvPr id="32" name="Oval 31"/>
            <p:cNvSpPr>
              <a:spLocks noChangeArrowheads="1"/>
            </p:cNvSpPr>
            <p:nvPr/>
          </p:nvSpPr>
          <p:spPr bwMode="auto">
            <a:xfrm>
              <a:off x="1200" y="3840"/>
              <a:ext cx="144" cy="144"/>
            </a:xfrm>
            <a:prstGeom prst="ellipse">
              <a:avLst/>
            </a:prstGeom>
            <a:solidFill>
              <a:srgbClr val="E5BFB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Text Box 32"/>
            <p:cNvSpPr txBox="1">
              <a:spLocks noChangeArrowheads="1"/>
            </p:cNvSpPr>
            <p:nvPr/>
          </p:nvSpPr>
          <p:spPr bwMode="auto">
            <a:xfrm>
              <a:off x="1166" y="3794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+</a:t>
              </a:r>
            </a:p>
          </p:txBody>
        </p:sp>
      </p:grpSp>
      <p:sp>
        <p:nvSpPr>
          <p:cNvPr id="82" name="Rectangle 81"/>
          <p:cNvSpPr>
            <a:spLocks noChangeArrowheads="1"/>
          </p:cNvSpPr>
          <p:nvPr/>
        </p:nvSpPr>
        <p:spPr bwMode="auto">
          <a:xfrm>
            <a:off x="7620000" y="2895600"/>
            <a:ext cx="685800" cy="76200"/>
          </a:xfrm>
          <a:prstGeom prst="rect">
            <a:avLst/>
          </a:prstGeom>
          <a:solidFill>
            <a:srgbClr val="E5BFB9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E5BFB9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grpSp>
        <p:nvGrpSpPr>
          <p:cNvPr id="83" name="Group 82"/>
          <p:cNvGrpSpPr>
            <a:grpSpLocks/>
          </p:cNvGrpSpPr>
          <p:nvPr/>
        </p:nvGrpSpPr>
        <p:grpSpPr bwMode="auto">
          <a:xfrm>
            <a:off x="7607300" y="2605088"/>
            <a:ext cx="317500" cy="366712"/>
            <a:chOff x="1166" y="3794"/>
            <a:chExt cx="200" cy="231"/>
          </a:xfrm>
        </p:grpSpPr>
        <p:sp>
          <p:nvSpPr>
            <p:cNvPr id="84" name="Oval 83"/>
            <p:cNvSpPr>
              <a:spLocks noChangeArrowheads="1"/>
            </p:cNvSpPr>
            <p:nvPr/>
          </p:nvSpPr>
          <p:spPr bwMode="auto">
            <a:xfrm>
              <a:off x="1200" y="3840"/>
              <a:ext cx="144" cy="144"/>
            </a:xfrm>
            <a:prstGeom prst="ellipse">
              <a:avLst/>
            </a:prstGeom>
            <a:solidFill>
              <a:srgbClr val="E5BFB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Text Box 84"/>
            <p:cNvSpPr txBox="1">
              <a:spLocks noChangeArrowheads="1"/>
            </p:cNvSpPr>
            <p:nvPr/>
          </p:nvSpPr>
          <p:spPr bwMode="auto">
            <a:xfrm>
              <a:off x="1166" y="3794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+</a:t>
              </a:r>
            </a:p>
          </p:txBody>
        </p:sp>
      </p:grpSp>
      <p:grpSp>
        <p:nvGrpSpPr>
          <p:cNvPr id="86" name="Group 85"/>
          <p:cNvGrpSpPr>
            <a:grpSpLocks/>
          </p:cNvGrpSpPr>
          <p:nvPr/>
        </p:nvGrpSpPr>
        <p:grpSpPr bwMode="auto">
          <a:xfrm>
            <a:off x="7620000" y="2895600"/>
            <a:ext cx="260350" cy="366713"/>
            <a:chOff x="3861" y="2160"/>
            <a:chExt cx="164" cy="231"/>
          </a:xfrm>
        </p:grpSpPr>
        <p:sp>
          <p:nvSpPr>
            <p:cNvPr id="87" name="Oval 86"/>
            <p:cNvSpPr>
              <a:spLocks noChangeArrowheads="1"/>
            </p:cNvSpPr>
            <p:nvPr/>
          </p:nvSpPr>
          <p:spPr bwMode="auto">
            <a:xfrm>
              <a:off x="3874" y="2206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Text Box 87"/>
            <p:cNvSpPr txBox="1">
              <a:spLocks noChangeArrowheads="1"/>
            </p:cNvSpPr>
            <p:nvPr/>
          </p:nvSpPr>
          <p:spPr bwMode="auto">
            <a:xfrm>
              <a:off x="3861" y="2160"/>
              <a:ext cx="1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-</a:t>
              </a:r>
            </a:p>
          </p:txBody>
        </p:sp>
      </p:grpSp>
      <p:sp>
        <p:nvSpPr>
          <p:cNvPr id="89" name="Oval 88"/>
          <p:cNvSpPr>
            <a:spLocks noChangeArrowheads="1"/>
          </p:cNvSpPr>
          <p:nvPr/>
        </p:nvSpPr>
        <p:spPr bwMode="auto">
          <a:xfrm>
            <a:off x="6934200" y="39846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" name="Oval 89"/>
          <p:cNvSpPr>
            <a:spLocks noChangeArrowheads="1"/>
          </p:cNvSpPr>
          <p:nvPr/>
        </p:nvSpPr>
        <p:spPr bwMode="auto">
          <a:xfrm>
            <a:off x="7239000" y="39846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" name="Line 90"/>
          <p:cNvSpPr>
            <a:spLocks noChangeShapeType="1"/>
          </p:cNvSpPr>
          <p:nvPr/>
        </p:nvSpPr>
        <p:spPr bwMode="auto">
          <a:xfrm flipH="1">
            <a:off x="6400800" y="4038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" name="Line 91"/>
          <p:cNvSpPr>
            <a:spLocks noChangeShapeType="1"/>
          </p:cNvSpPr>
          <p:nvPr/>
        </p:nvSpPr>
        <p:spPr bwMode="auto">
          <a:xfrm flipH="1">
            <a:off x="7010400" y="40386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" name="Line 92"/>
          <p:cNvSpPr>
            <a:spLocks noChangeShapeType="1"/>
          </p:cNvSpPr>
          <p:nvPr/>
        </p:nvSpPr>
        <p:spPr bwMode="auto">
          <a:xfrm flipV="1">
            <a:off x="7467600" y="2057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" name="Line 93"/>
          <p:cNvSpPr>
            <a:spLocks noChangeShapeType="1"/>
          </p:cNvSpPr>
          <p:nvPr/>
        </p:nvSpPr>
        <p:spPr bwMode="auto">
          <a:xfrm>
            <a:off x="6400800" y="20574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" name="Line 94"/>
          <p:cNvSpPr>
            <a:spLocks noChangeShapeType="1"/>
          </p:cNvSpPr>
          <p:nvPr/>
        </p:nvSpPr>
        <p:spPr bwMode="auto">
          <a:xfrm>
            <a:off x="7467600" y="30480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" name="Line 95"/>
          <p:cNvSpPr>
            <a:spLocks noChangeShapeType="1"/>
          </p:cNvSpPr>
          <p:nvPr/>
        </p:nvSpPr>
        <p:spPr bwMode="auto">
          <a:xfrm>
            <a:off x="7315200" y="40386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" name="Line 100"/>
          <p:cNvSpPr>
            <a:spLocks noChangeShapeType="1"/>
          </p:cNvSpPr>
          <p:nvPr/>
        </p:nvSpPr>
        <p:spPr bwMode="auto">
          <a:xfrm flipH="1">
            <a:off x="6477000" y="19050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" name="Rectangle 101"/>
          <p:cNvSpPr>
            <a:spLocks noChangeArrowheads="1"/>
          </p:cNvSpPr>
          <p:nvPr/>
        </p:nvSpPr>
        <p:spPr bwMode="auto">
          <a:xfrm>
            <a:off x="5410200" y="4953000"/>
            <a:ext cx="289534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b="0" dirty="0" err="1"/>
              <a:t>I</a:t>
            </a:r>
            <a:r>
              <a:rPr lang="en-US" b="0" baseline="-25000" dirty="0" err="1"/>
              <a:t>m</a:t>
            </a:r>
            <a:r>
              <a:rPr lang="en-US" b="0" dirty="0"/>
              <a:t> = I</a:t>
            </a:r>
            <a:r>
              <a:rPr lang="en-US" b="0" baseline="-25000" dirty="0"/>
              <a:t>R</a:t>
            </a:r>
            <a:r>
              <a:rPr lang="en-US" b="0" dirty="0"/>
              <a:t> + I</a:t>
            </a:r>
            <a:r>
              <a:rPr lang="en-US" b="0" baseline="-25000" dirty="0"/>
              <a:t>C</a:t>
            </a:r>
          </a:p>
          <a:p>
            <a:pPr algn="ctr"/>
            <a:r>
              <a:rPr lang="en-US" b="0" dirty="0"/>
              <a:t/>
            </a:r>
            <a:br>
              <a:rPr lang="en-US" b="0" dirty="0"/>
            </a:br>
            <a:r>
              <a:rPr lang="en-US" b="0" dirty="0" err="1"/>
              <a:t>I</a:t>
            </a:r>
            <a:r>
              <a:rPr lang="en-US" b="0" baseline="-25000" dirty="0" err="1"/>
              <a:t>m</a:t>
            </a:r>
            <a:r>
              <a:rPr lang="en-US" b="0" dirty="0"/>
              <a:t> = </a:t>
            </a:r>
            <a:r>
              <a:rPr lang="en-US" b="0" dirty="0" err="1"/>
              <a:t>V</a:t>
            </a:r>
            <a:r>
              <a:rPr lang="en-US" b="0" baseline="-25000" dirty="0" err="1"/>
              <a:t>m</a:t>
            </a:r>
            <a:r>
              <a:rPr lang="en-US" b="0" dirty="0"/>
              <a:t>/</a:t>
            </a:r>
            <a:r>
              <a:rPr lang="en-US" b="0" dirty="0" err="1"/>
              <a:t>R</a:t>
            </a:r>
            <a:r>
              <a:rPr lang="en-US" b="0" baseline="-25000" dirty="0" err="1"/>
              <a:t>m</a:t>
            </a:r>
            <a:r>
              <a:rPr lang="en-US" b="0" baseline="-25000" dirty="0"/>
              <a:t> </a:t>
            </a:r>
            <a:r>
              <a:rPr lang="en-US" b="0" dirty="0"/>
              <a:t> + </a:t>
            </a:r>
            <a:r>
              <a:rPr lang="en-US" b="0" dirty="0" err="1"/>
              <a:t>C</a:t>
            </a:r>
            <a:r>
              <a:rPr lang="en-US" b="0" baseline="-25000" dirty="0" err="1"/>
              <a:t>m</a:t>
            </a:r>
            <a:r>
              <a:rPr lang="en-US" b="0" dirty="0" err="1"/>
              <a:t>.dV</a:t>
            </a:r>
            <a:r>
              <a:rPr lang="en-US" b="0" baseline="-25000" dirty="0" err="1"/>
              <a:t>m</a:t>
            </a:r>
            <a:r>
              <a:rPr lang="en-US" b="0" dirty="0"/>
              <a:t>/</a:t>
            </a:r>
            <a:r>
              <a:rPr lang="en-US" b="0" dirty="0" err="1"/>
              <a:t>dt</a:t>
            </a:r>
            <a:r>
              <a:rPr lang="en-US" b="0" dirty="0"/>
              <a:t> </a:t>
            </a:r>
          </a:p>
        </p:txBody>
      </p:sp>
      <p:pic>
        <p:nvPicPr>
          <p:cNvPr id="103" name="Picture 102" descr="asdp29f1"/>
          <p:cNvPicPr>
            <a:picLocks noChangeAspect="1" noChangeArrowheads="1"/>
          </p:cNvPicPr>
          <p:nvPr/>
        </p:nvPicPr>
        <p:blipFill>
          <a:blip r:embed="rId2" cstate="print"/>
          <a:srcRect l="25441" t="50465" r="63251" b="23463"/>
          <a:stretch>
            <a:fillRect/>
          </a:stretch>
        </p:blipFill>
        <p:spPr bwMode="auto">
          <a:xfrm>
            <a:off x="7343775" y="2667000"/>
            <a:ext cx="228600" cy="685800"/>
          </a:xfrm>
          <a:prstGeom prst="rect">
            <a:avLst/>
          </a:prstGeom>
          <a:noFill/>
        </p:spPr>
      </p:pic>
      <p:grpSp>
        <p:nvGrpSpPr>
          <p:cNvPr id="108" name="Group 107"/>
          <p:cNvGrpSpPr/>
          <p:nvPr/>
        </p:nvGrpSpPr>
        <p:grpSpPr>
          <a:xfrm>
            <a:off x="228600" y="2438400"/>
            <a:ext cx="4495800" cy="2906713"/>
            <a:chOff x="381000" y="1752600"/>
            <a:chExt cx="4495800" cy="2906713"/>
          </a:xfrm>
        </p:grpSpPr>
        <p:pic>
          <p:nvPicPr>
            <p:cNvPr id="17" name="Picture 15" descr="page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0" y="1752600"/>
              <a:ext cx="4495800" cy="290671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grpSp>
          <p:nvGrpSpPr>
            <p:cNvPr id="34" name="Group 33"/>
            <p:cNvGrpSpPr>
              <a:grpSpLocks/>
            </p:cNvGrpSpPr>
            <p:nvPr/>
          </p:nvGrpSpPr>
          <p:grpSpPr bwMode="auto">
            <a:xfrm>
              <a:off x="762000" y="2590800"/>
              <a:ext cx="317500" cy="366713"/>
              <a:chOff x="1166" y="3794"/>
              <a:chExt cx="200" cy="231"/>
            </a:xfrm>
          </p:grpSpPr>
          <p:sp>
            <p:nvSpPr>
              <p:cNvPr id="35" name="Oval 34"/>
              <p:cNvSpPr>
                <a:spLocks noChangeArrowheads="1"/>
              </p:cNvSpPr>
              <p:nvPr/>
            </p:nvSpPr>
            <p:spPr bwMode="auto">
              <a:xfrm>
                <a:off x="1200" y="3840"/>
                <a:ext cx="144" cy="144"/>
              </a:xfrm>
              <a:prstGeom prst="ellipse">
                <a:avLst/>
              </a:prstGeom>
              <a:solidFill>
                <a:srgbClr val="E5BFB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Text Box 35"/>
              <p:cNvSpPr txBox="1">
                <a:spLocks noChangeArrowheads="1"/>
              </p:cNvSpPr>
              <p:nvPr/>
            </p:nvSpPr>
            <p:spPr bwMode="auto">
              <a:xfrm>
                <a:off x="1166" y="3794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+</a:t>
                </a:r>
              </a:p>
            </p:txBody>
          </p:sp>
        </p:grpSp>
        <p:grpSp>
          <p:nvGrpSpPr>
            <p:cNvPr id="37" name="Group 36"/>
            <p:cNvGrpSpPr>
              <a:grpSpLocks/>
            </p:cNvGrpSpPr>
            <p:nvPr/>
          </p:nvGrpSpPr>
          <p:grpSpPr bwMode="auto">
            <a:xfrm>
              <a:off x="1587500" y="2590800"/>
              <a:ext cx="317500" cy="366713"/>
              <a:chOff x="1166" y="3794"/>
              <a:chExt cx="200" cy="231"/>
            </a:xfrm>
          </p:grpSpPr>
          <p:sp>
            <p:nvSpPr>
              <p:cNvPr id="38" name="Oval 37"/>
              <p:cNvSpPr>
                <a:spLocks noChangeArrowheads="1"/>
              </p:cNvSpPr>
              <p:nvPr/>
            </p:nvSpPr>
            <p:spPr bwMode="auto">
              <a:xfrm>
                <a:off x="1200" y="3840"/>
                <a:ext cx="144" cy="144"/>
              </a:xfrm>
              <a:prstGeom prst="ellipse">
                <a:avLst/>
              </a:prstGeom>
              <a:solidFill>
                <a:srgbClr val="E5BFB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Text Box 38"/>
              <p:cNvSpPr txBox="1">
                <a:spLocks noChangeArrowheads="1"/>
              </p:cNvSpPr>
              <p:nvPr/>
            </p:nvSpPr>
            <p:spPr bwMode="auto">
              <a:xfrm>
                <a:off x="1166" y="3794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+</a:t>
                </a:r>
              </a:p>
            </p:txBody>
          </p:sp>
        </p:grpSp>
        <p:grpSp>
          <p:nvGrpSpPr>
            <p:cNvPr id="40" name="Group 39"/>
            <p:cNvGrpSpPr>
              <a:grpSpLocks/>
            </p:cNvGrpSpPr>
            <p:nvPr/>
          </p:nvGrpSpPr>
          <p:grpSpPr bwMode="auto">
            <a:xfrm>
              <a:off x="1130300" y="2590800"/>
              <a:ext cx="317500" cy="366713"/>
              <a:chOff x="1166" y="3794"/>
              <a:chExt cx="200" cy="231"/>
            </a:xfrm>
          </p:grpSpPr>
          <p:sp>
            <p:nvSpPr>
              <p:cNvPr id="41" name="Oval 40"/>
              <p:cNvSpPr>
                <a:spLocks noChangeArrowheads="1"/>
              </p:cNvSpPr>
              <p:nvPr/>
            </p:nvSpPr>
            <p:spPr bwMode="auto">
              <a:xfrm>
                <a:off x="1200" y="3840"/>
                <a:ext cx="144" cy="144"/>
              </a:xfrm>
              <a:prstGeom prst="ellipse">
                <a:avLst/>
              </a:prstGeom>
              <a:solidFill>
                <a:srgbClr val="E5BFB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Text Box 41"/>
              <p:cNvSpPr txBox="1">
                <a:spLocks noChangeArrowheads="1"/>
              </p:cNvSpPr>
              <p:nvPr/>
            </p:nvSpPr>
            <p:spPr bwMode="auto">
              <a:xfrm>
                <a:off x="1166" y="3794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+</a:t>
                </a:r>
              </a:p>
            </p:txBody>
          </p:sp>
        </p:grpSp>
        <p:grpSp>
          <p:nvGrpSpPr>
            <p:cNvPr id="43" name="Group 42"/>
            <p:cNvGrpSpPr>
              <a:grpSpLocks/>
            </p:cNvGrpSpPr>
            <p:nvPr/>
          </p:nvGrpSpPr>
          <p:grpSpPr bwMode="auto">
            <a:xfrm>
              <a:off x="1981200" y="2590800"/>
              <a:ext cx="317500" cy="366713"/>
              <a:chOff x="1166" y="3794"/>
              <a:chExt cx="200" cy="231"/>
            </a:xfrm>
          </p:grpSpPr>
          <p:sp>
            <p:nvSpPr>
              <p:cNvPr id="44" name="Oval 43"/>
              <p:cNvSpPr>
                <a:spLocks noChangeArrowheads="1"/>
              </p:cNvSpPr>
              <p:nvPr/>
            </p:nvSpPr>
            <p:spPr bwMode="auto">
              <a:xfrm>
                <a:off x="1200" y="3840"/>
                <a:ext cx="144" cy="144"/>
              </a:xfrm>
              <a:prstGeom prst="ellipse">
                <a:avLst/>
              </a:prstGeom>
              <a:solidFill>
                <a:srgbClr val="E5BFB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Text Box 44"/>
              <p:cNvSpPr txBox="1">
                <a:spLocks noChangeArrowheads="1"/>
              </p:cNvSpPr>
              <p:nvPr/>
            </p:nvSpPr>
            <p:spPr bwMode="auto">
              <a:xfrm>
                <a:off x="1166" y="3794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+</a:t>
                </a:r>
              </a:p>
            </p:txBody>
          </p:sp>
        </p:grpSp>
        <p:grpSp>
          <p:nvGrpSpPr>
            <p:cNvPr id="46" name="Group 45"/>
            <p:cNvGrpSpPr>
              <a:grpSpLocks/>
            </p:cNvGrpSpPr>
            <p:nvPr/>
          </p:nvGrpSpPr>
          <p:grpSpPr bwMode="auto">
            <a:xfrm>
              <a:off x="762000" y="3595688"/>
              <a:ext cx="260350" cy="366712"/>
              <a:chOff x="3861" y="2160"/>
              <a:chExt cx="164" cy="231"/>
            </a:xfrm>
          </p:grpSpPr>
          <p:sp>
            <p:nvSpPr>
              <p:cNvPr id="47" name="Oval 46"/>
              <p:cNvSpPr>
                <a:spLocks noChangeArrowheads="1"/>
              </p:cNvSpPr>
              <p:nvPr/>
            </p:nvSpPr>
            <p:spPr bwMode="auto">
              <a:xfrm>
                <a:off x="3874" y="220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Text Box 47"/>
              <p:cNvSpPr txBox="1">
                <a:spLocks noChangeArrowheads="1"/>
              </p:cNvSpPr>
              <p:nvPr/>
            </p:nvSpPr>
            <p:spPr bwMode="auto">
              <a:xfrm>
                <a:off x="3861" y="2160"/>
                <a:ext cx="1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-</a:t>
                </a:r>
              </a:p>
            </p:txBody>
          </p:sp>
        </p:grpSp>
        <p:grpSp>
          <p:nvGrpSpPr>
            <p:cNvPr id="49" name="Group 48"/>
            <p:cNvGrpSpPr>
              <a:grpSpLocks/>
            </p:cNvGrpSpPr>
            <p:nvPr/>
          </p:nvGrpSpPr>
          <p:grpSpPr bwMode="auto">
            <a:xfrm>
              <a:off x="1077913" y="3595688"/>
              <a:ext cx="260350" cy="366712"/>
              <a:chOff x="3861" y="2160"/>
              <a:chExt cx="164" cy="231"/>
            </a:xfrm>
          </p:grpSpPr>
          <p:sp>
            <p:nvSpPr>
              <p:cNvPr id="50" name="Oval 49"/>
              <p:cNvSpPr>
                <a:spLocks noChangeArrowheads="1"/>
              </p:cNvSpPr>
              <p:nvPr/>
            </p:nvSpPr>
            <p:spPr bwMode="auto">
              <a:xfrm>
                <a:off x="3874" y="220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Text Box 50"/>
              <p:cNvSpPr txBox="1">
                <a:spLocks noChangeArrowheads="1"/>
              </p:cNvSpPr>
              <p:nvPr/>
            </p:nvSpPr>
            <p:spPr bwMode="auto">
              <a:xfrm>
                <a:off x="3861" y="2160"/>
                <a:ext cx="1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-</a:t>
                </a:r>
              </a:p>
            </p:txBody>
          </p:sp>
        </p:grpSp>
        <p:grpSp>
          <p:nvGrpSpPr>
            <p:cNvPr id="52" name="Group 51"/>
            <p:cNvGrpSpPr>
              <a:grpSpLocks/>
            </p:cNvGrpSpPr>
            <p:nvPr/>
          </p:nvGrpSpPr>
          <p:grpSpPr bwMode="auto">
            <a:xfrm>
              <a:off x="1566863" y="3595688"/>
              <a:ext cx="260350" cy="366712"/>
              <a:chOff x="3861" y="2160"/>
              <a:chExt cx="164" cy="231"/>
            </a:xfrm>
          </p:grpSpPr>
          <p:sp>
            <p:nvSpPr>
              <p:cNvPr id="53" name="Oval 52"/>
              <p:cNvSpPr>
                <a:spLocks noChangeArrowheads="1"/>
              </p:cNvSpPr>
              <p:nvPr/>
            </p:nvSpPr>
            <p:spPr bwMode="auto">
              <a:xfrm>
                <a:off x="3874" y="220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Text Box 53"/>
              <p:cNvSpPr txBox="1">
                <a:spLocks noChangeArrowheads="1"/>
              </p:cNvSpPr>
              <p:nvPr/>
            </p:nvSpPr>
            <p:spPr bwMode="auto">
              <a:xfrm>
                <a:off x="3861" y="2160"/>
                <a:ext cx="1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-</a:t>
                </a:r>
              </a:p>
            </p:txBody>
          </p:sp>
        </p:grpSp>
        <p:grpSp>
          <p:nvGrpSpPr>
            <p:cNvPr id="55" name="Group 54"/>
            <p:cNvGrpSpPr>
              <a:grpSpLocks/>
            </p:cNvGrpSpPr>
            <p:nvPr/>
          </p:nvGrpSpPr>
          <p:grpSpPr bwMode="auto">
            <a:xfrm>
              <a:off x="1947863" y="3595688"/>
              <a:ext cx="260350" cy="366712"/>
              <a:chOff x="3861" y="2160"/>
              <a:chExt cx="164" cy="231"/>
            </a:xfrm>
          </p:grpSpPr>
          <p:sp>
            <p:nvSpPr>
              <p:cNvPr id="56" name="Oval 55"/>
              <p:cNvSpPr>
                <a:spLocks noChangeArrowheads="1"/>
              </p:cNvSpPr>
              <p:nvPr/>
            </p:nvSpPr>
            <p:spPr bwMode="auto">
              <a:xfrm>
                <a:off x="3874" y="220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" name="Text Box 56"/>
              <p:cNvSpPr txBox="1">
                <a:spLocks noChangeArrowheads="1"/>
              </p:cNvSpPr>
              <p:nvPr/>
            </p:nvSpPr>
            <p:spPr bwMode="auto">
              <a:xfrm>
                <a:off x="3861" y="2160"/>
                <a:ext cx="1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-</a:t>
                </a:r>
              </a:p>
            </p:txBody>
          </p:sp>
        </p:grpSp>
        <p:grpSp>
          <p:nvGrpSpPr>
            <p:cNvPr id="58" name="Group 57"/>
            <p:cNvGrpSpPr>
              <a:grpSpLocks/>
            </p:cNvGrpSpPr>
            <p:nvPr/>
          </p:nvGrpSpPr>
          <p:grpSpPr bwMode="auto">
            <a:xfrm>
              <a:off x="2973388" y="3581400"/>
              <a:ext cx="260350" cy="366713"/>
              <a:chOff x="3861" y="2160"/>
              <a:chExt cx="164" cy="231"/>
            </a:xfrm>
          </p:grpSpPr>
          <p:sp>
            <p:nvSpPr>
              <p:cNvPr id="59" name="Oval 58"/>
              <p:cNvSpPr>
                <a:spLocks noChangeArrowheads="1"/>
              </p:cNvSpPr>
              <p:nvPr/>
            </p:nvSpPr>
            <p:spPr bwMode="auto">
              <a:xfrm>
                <a:off x="3874" y="220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Text Box 59"/>
              <p:cNvSpPr txBox="1">
                <a:spLocks noChangeArrowheads="1"/>
              </p:cNvSpPr>
              <p:nvPr/>
            </p:nvSpPr>
            <p:spPr bwMode="auto">
              <a:xfrm>
                <a:off x="3861" y="2160"/>
                <a:ext cx="1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-</a:t>
                </a:r>
              </a:p>
            </p:txBody>
          </p:sp>
        </p:grpSp>
        <p:grpSp>
          <p:nvGrpSpPr>
            <p:cNvPr id="61" name="Group 60"/>
            <p:cNvGrpSpPr>
              <a:grpSpLocks/>
            </p:cNvGrpSpPr>
            <p:nvPr/>
          </p:nvGrpSpPr>
          <p:grpSpPr bwMode="auto">
            <a:xfrm>
              <a:off x="3289300" y="3581400"/>
              <a:ext cx="260350" cy="366713"/>
              <a:chOff x="3861" y="2160"/>
              <a:chExt cx="164" cy="231"/>
            </a:xfrm>
          </p:grpSpPr>
          <p:sp>
            <p:nvSpPr>
              <p:cNvPr id="62" name="Oval 61"/>
              <p:cNvSpPr>
                <a:spLocks noChangeArrowheads="1"/>
              </p:cNvSpPr>
              <p:nvPr/>
            </p:nvSpPr>
            <p:spPr bwMode="auto">
              <a:xfrm>
                <a:off x="3874" y="220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Text Box 62"/>
              <p:cNvSpPr txBox="1">
                <a:spLocks noChangeArrowheads="1"/>
              </p:cNvSpPr>
              <p:nvPr/>
            </p:nvSpPr>
            <p:spPr bwMode="auto">
              <a:xfrm>
                <a:off x="3861" y="2160"/>
                <a:ext cx="1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-</a:t>
                </a:r>
              </a:p>
            </p:txBody>
          </p:sp>
        </p:grpSp>
        <p:grpSp>
          <p:nvGrpSpPr>
            <p:cNvPr id="64" name="Group 63"/>
            <p:cNvGrpSpPr>
              <a:grpSpLocks/>
            </p:cNvGrpSpPr>
            <p:nvPr/>
          </p:nvGrpSpPr>
          <p:grpSpPr bwMode="auto">
            <a:xfrm>
              <a:off x="3778250" y="3581400"/>
              <a:ext cx="260350" cy="366713"/>
              <a:chOff x="3861" y="2160"/>
              <a:chExt cx="164" cy="231"/>
            </a:xfrm>
          </p:grpSpPr>
          <p:sp>
            <p:nvSpPr>
              <p:cNvPr id="65" name="Oval 64"/>
              <p:cNvSpPr>
                <a:spLocks noChangeArrowheads="1"/>
              </p:cNvSpPr>
              <p:nvPr/>
            </p:nvSpPr>
            <p:spPr bwMode="auto">
              <a:xfrm>
                <a:off x="3874" y="220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Text Box 65"/>
              <p:cNvSpPr txBox="1">
                <a:spLocks noChangeArrowheads="1"/>
              </p:cNvSpPr>
              <p:nvPr/>
            </p:nvSpPr>
            <p:spPr bwMode="auto">
              <a:xfrm>
                <a:off x="3861" y="2160"/>
                <a:ext cx="1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-</a:t>
                </a:r>
              </a:p>
            </p:txBody>
          </p:sp>
        </p:grpSp>
        <p:grpSp>
          <p:nvGrpSpPr>
            <p:cNvPr id="67" name="Group 66"/>
            <p:cNvGrpSpPr>
              <a:grpSpLocks/>
            </p:cNvGrpSpPr>
            <p:nvPr/>
          </p:nvGrpSpPr>
          <p:grpSpPr bwMode="auto">
            <a:xfrm>
              <a:off x="4159250" y="3581400"/>
              <a:ext cx="260350" cy="366713"/>
              <a:chOff x="3861" y="2160"/>
              <a:chExt cx="164" cy="231"/>
            </a:xfrm>
          </p:grpSpPr>
          <p:sp>
            <p:nvSpPr>
              <p:cNvPr id="68" name="Oval 67"/>
              <p:cNvSpPr>
                <a:spLocks noChangeArrowheads="1"/>
              </p:cNvSpPr>
              <p:nvPr/>
            </p:nvSpPr>
            <p:spPr bwMode="auto">
              <a:xfrm>
                <a:off x="3874" y="220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Text Box 68"/>
              <p:cNvSpPr txBox="1">
                <a:spLocks noChangeArrowheads="1"/>
              </p:cNvSpPr>
              <p:nvPr/>
            </p:nvSpPr>
            <p:spPr bwMode="auto">
              <a:xfrm>
                <a:off x="3861" y="2160"/>
                <a:ext cx="1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-</a:t>
                </a:r>
              </a:p>
            </p:txBody>
          </p:sp>
        </p:grpSp>
        <p:grpSp>
          <p:nvGrpSpPr>
            <p:cNvPr id="70" name="Group 69"/>
            <p:cNvGrpSpPr>
              <a:grpSpLocks/>
            </p:cNvGrpSpPr>
            <p:nvPr/>
          </p:nvGrpSpPr>
          <p:grpSpPr bwMode="auto">
            <a:xfrm>
              <a:off x="2882900" y="2590800"/>
              <a:ext cx="317500" cy="366713"/>
              <a:chOff x="1166" y="3794"/>
              <a:chExt cx="200" cy="231"/>
            </a:xfrm>
          </p:grpSpPr>
          <p:sp>
            <p:nvSpPr>
              <p:cNvPr id="71" name="Oval 70"/>
              <p:cNvSpPr>
                <a:spLocks noChangeArrowheads="1"/>
              </p:cNvSpPr>
              <p:nvPr/>
            </p:nvSpPr>
            <p:spPr bwMode="auto">
              <a:xfrm>
                <a:off x="1200" y="3840"/>
                <a:ext cx="144" cy="144"/>
              </a:xfrm>
              <a:prstGeom prst="ellipse">
                <a:avLst/>
              </a:prstGeom>
              <a:solidFill>
                <a:srgbClr val="E5BFB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" name="Text Box 71"/>
              <p:cNvSpPr txBox="1">
                <a:spLocks noChangeArrowheads="1"/>
              </p:cNvSpPr>
              <p:nvPr/>
            </p:nvSpPr>
            <p:spPr bwMode="auto">
              <a:xfrm>
                <a:off x="1166" y="3794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+</a:t>
                </a:r>
              </a:p>
            </p:txBody>
          </p:sp>
        </p:grpSp>
        <p:grpSp>
          <p:nvGrpSpPr>
            <p:cNvPr id="73" name="Group 72"/>
            <p:cNvGrpSpPr>
              <a:grpSpLocks/>
            </p:cNvGrpSpPr>
            <p:nvPr/>
          </p:nvGrpSpPr>
          <p:grpSpPr bwMode="auto">
            <a:xfrm>
              <a:off x="3708400" y="2590800"/>
              <a:ext cx="317500" cy="366713"/>
              <a:chOff x="1166" y="3794"/>
              <a:chExt cx="200" cy="231"/>
            </a:xfrm>
          </p:grpSpPr>
          <p:sp>
            <p:nvSpPr>
              <p:cNvPr id="74" name="Oval 73"/>
              <p:cNvSpPr>
                <a:spLocks noChangeArrowheads="1"/>
              </p:cNvSpPr>
              <p:nvPr/>
            </p:nvSpPr>
            <p:spPr bwMode="auto">
              <a:xfrm>
                <a:off x="1200" y="3840"/>
                <a:ext cx="144" cy="144"/>
              </a:xfrm>
              <a:prstGeom prst="ellipse">
                <a:avLst/>
              </a:prstGeom>
              <a:solidFill>
                <a:srgbClr val="E5BFB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Text Box 74"/>
              <p:cNvSpPr txBox="1">
                <a:spLocks noChangeArrowheads="1"/>
              </p:cNvSpPr>
              <p:nvPr/>
            </p:nvSpPr>
            <p:spPr bwMode="auto">
              <a:xfrm>
                <a:off x="1166" y="3794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+</a:t>
                </a:r>
              </a:p>
            </p:txBody>
          </p:sp>
        </p:grpSp>
        <p:grpSp>
          <p:nvGrpSpPr>
            <p:cNvPr id="76" name="Group 75"/>
            <p:cNvGrpSpPr>
              <a:grpSpLocks/>
            </p:cNvGrpSpPr>
            <p:nvPr/>
          </p:nvGrpSpPr>
          <p:grpSpPr bwMode="auto">
            <a:xfrm>
              <a:off x="3251200" y="2590800"/>
              <a:ext cx="317500" cy="366713"/>
              <a:chOff x="1166" y="3794"/>
              <a:chExt cx="200" cy="231"/>
            </a:xfrm>
          </p:grpSpPr>
          <p:sp>
            <p:nvSpPr>
              <p:cNvPr id="77" name="Oval 76"/>
              <p:cNvSpPr>
                <a:spLocks noChangeArrowheads="1"/>
              </p:cNvSpPr>
              <p:nvPr/>
            </p:nvSpPr>
            <p:spPr bwMode="auto">
              <a:xfrm>
                <a:off x="1200" y="3840"/>
                <a:ext cx="144" cy="144"/>
              </a:xfrm>
              <a:prstGeom prst="ellipse">
                <a:avLst/>
              </a:prstGeom>
              <a:solidFill>
                <a:srgbClr val="E5BFB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Text Box 77"/>
              <p:cNvSpPr txBox="1">
                <a:spLocks noChangeArrowheads="1"/>
              </p:cNvSpPr>
              <p:nvPr/>
            </p:nvSpPr>
            <p:spPr bwMode="auto">
              <a:xfrm>
                <a:off x="1166" y="3794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+</a:t>
                </a:r>
              </a:p>
            </p:txBody>
          </p:sp>
        </p:grpSp>
        <p:grpSp>
          <p:nvGrpSpPr>
            <p:cNvPr id="79" name="Group 78"/>
            <p:cNvGrpSpPr>
              <a:grpSpLocks/>
            </p:cNvGrpSpPr>
            <p:nvPr/>
          </p:nvGrpSpPr>
          <p:grpSpPr bwMode="auto">
            <a:xfrm>
              <a:off x="4102100" y="2590800"/>
              <a:ext cx="317500" cy="366713"/>
              <a:chOff x="1166" y="3794"/>
              <a:chExt cx="200" cy="231"/>
            </a:xfrm>
          </p:grpSpPr>
          <p:sp>
            <p:nvSpPr>
              <p:cNvPr id="80" name="Oval 79"/>
              <p:cNvSpPr>
                <a:spLocks noChangeArrowheads="1"/>
              </p:cNvSpPr>
              <p:nvPr/>
            </p:nvSpPr>
            <p:spPr bwMode="auto">
              <a:xfrm>
                <a:off x="1200" y="3840"/>
                <a:ext cx="144" cy="144"/>
              </a:xfrm>
              <a:prstGeom prst="ellipse">
                <a:avLst/>
              </a:prstGeom>
              <a:solidFill>
                <a:srgbClr val="E5BFB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Text Box 80"/>
              <p:cNvSpPr txBox="1">
                <a:spLocks noChangeArrowheads="1"/>
              </p:cNvSpPr>
              <p:nvPr/>
            </p:nvSpPr>
            <p:spPr bwMode="auto">
              <a:xfrm>
                <a:off x="1166" y="3794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+</a:t>
                </a:r>
              </a:p>
            </p:txBody>
          </p:sp>
        </p:grpSp>
        <p:sp>
          <p:nvSpPr>
            <p:cNvPr id="97" name="Line 96"/>
            <p:cNvSpPr>
              <a:spLocks noChangeShapeType="1"/>
            </p:cNvSpPr>
            <p:nvPr/>
          </p:nvSpPr>
          <p:spPr bwMode="auto">
            <a:xfrm flipV="1">
              <a:off x="2590800" y="2514600"/>
              <a:ext cx="0" cy="1828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98" name="Group 97"/>
            <p:cNvGrpSpPr>
              <a:grpSpLocks/>
            </p:cNvGrpSpPr>
            <p:nvPr/>
          </p:nvGrpSpPr>
          <p:grpSpPr bwMode="auto">
            <a:xfrm>
              <a:off x="2425700" y="2147888"/>
              <a:ext cx="317500" cy="366712"/>
              <a:chOff x="1166" y="3794"/>
              <a:chExt cx="200" cy="231"/>
            </a:xfrm>
          </p:grpSpPr>
          <p:sp>
            <p:nvSpPr>
              <p:cNvPr id="99" name="Oval 98"/>
              <p:cNvSpPr>
                <a:spLocks noChangeArrowheads="1"/>
              </p:cNvSpPr>
              <p:nvPr/>
            </p:nvSpPr>
            <p:spPr bwMode="auto">
              <a:xfrm>
                <a:off x="1200" y="3840"/>
                <a:ext cx="144" cy="144"/>
              </a:xfrm>
              <a:prstGeom prst="ellipse">
                <a:avLst/>
              </a:prstGeom>
              <a:solidFill>
                <a:srgbClr val="E5BFB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" name="Text Box 99"/>
              <p:cNvSpPr txBox="1">
                <a:spLocks noChangeArrowheads="1"/>
              </p:cNvSpPr>
              <p:nvPr/>
            </p:nvSpPr>
            <p:spPr bwMode="auto">
              <a:xfrm>
                <a:off x="1166" y="3794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+</a:t>
                </a:r>
              </a:p>
            </p:txBody>
          </p:sp>
        </p:grpSp>
        <p:sp>
          <p:nvSpPr>
            <p:cNvPr id="104" name="Line 103"/>
            <p:cNvSpPr>
              <a:spLocks noChangeShapeType="1"/>
            </p:cNvSpPr>
            <p:nvPr/>
          </p:nvSpPr>
          <p:spPr bwMode="auto">
            <a:xfrm flipV="1">
              <a:off x="1905000" y="2514600"/>
              <a:ext cx="0" cy="1828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5" name="Line 104"/>
          <p:cNvSpPr>
            <a:spLocks noChangeShapeType="1"/>
          </p:cNvSpPr>
          <p:nvPr/>
        </p:nvSpPr>
        <p:spPr bwMode="auto">
          <a:xfrm flipV="1">
            <a:off x="8077200" y="2057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6" name="Line 105"/>
          <p:cNvSpPr>
            <a:spLocks noChangeShapeType="1"/>
          </p:cNvSpPr>
          <p:nvPr/>
        </p:nvSpPr>
        <p:spPr bwMode="auto">
          <a:xfrm>
            <a:off x="8077200" y="32766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7" name="TextBox 106"/>
          <p:cNvSpPr txBox="1"/>
          <p:nvPr/>
        </p:nvSpPr>
        <p:spPr>
          <a:xfrm>
            <a:off x="6705600" y="1524000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</a:t>
            </a:r>
            <a:r>
              <a:rPr lang="en-US" baseline="-25000" dirty="0" err="1" smtClean="0"/>
              <a:t>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Current-Voltage Relationship</a:t>
            </a:r>
            <a:endParaRPr lang="en-US" dirty="0"/>
          </a:p>
        </p:txBody>
      </p:sp>
      <p:sp>
        <p:nvSpPr>
          <p:cNvPr id="3" name="Line 2"/>
          <p:cNvSpPr>
            <a:spLocks noChangeShapeType="1"/>
          </p:cNvSpPr>
          <p:nvPr/>
        </p:nvSpPr>
        <p:spPr bwMode="auto">
          <a:xfrm flipV="1">
            <a:off x="3124200" y="2895600"/>
            <a:ext cx="4114800" cy="3048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" name="Line 10"/>
          <p:cNvSpPr>
            <a:spLocks noChangeShapeType="1"/>
          </p:cNvSpPr>
          <p:nvPr/>
        </p:nvSpPr>
        <p:spPr bwMode="auto">
          <a:xfrm>
            <a:off x="5410200" y="2362200"/>
            <a:ext cx="0" cy="3733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" name="Line 11"/>
          <p:cNvSpPr>
            <a:spLocks noChangeShapeType="1"/>
          </p:cNvSpPr>
          <p:nvPr/>
        </p:nvSpPr>
        <p:spPr bwMode="auto">
          <a:xfrm>
            <a:off x="3429000" y="4267200"/>
            <a:ext cx="403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" name="Oval 12"/>
          <p:cNvSpPr>
            <a:spLocks noChangeArrowheads="1"/>
          </p:cNvSpPr>
          <p:nvPr/>
        </p:nvSpPr>
        <p:spPr bwMode="auto">
          <a:xfrm>
            <a:off x="3886200" y="5257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5562600" y="4267200"/>
            <a:ext cx="2071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Voltage (V or E)</a:t>
            </a: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 rot="16200000" flipH="1" flipV="1">
            <a:off x="4877594" y="2894806"/>
            <a:ext cx="1614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hlink"/>
                </a:solidFill>
                <a:latin typeface="Comic Sans MS" pitchFamily="66" charset="0"/>
              </a:rPr>
              <a:t> </a:t>
            </a:r>
            <a:r>
              <a:rPr lang="en-US" sz="2000">
                <a:solidFill>
                  <a:schemeClr val="hlink"/>
                </a:solidFill>
                <a:latin typeface="Comic Sans MS" pitchFamily="66" charset="0"/>
                <a:sym typeface="Wingdings" pitchFamily="2" charset="2"/>
              </a:rPr>
              <a:t></a:t>
            </a:r>
            <a:r>
              <a:rPr lang="en-US" sz="2000">
                <a:solidFill>
                  <a:schemeClr val="hlink"/>
                </a:solidFill>
                <a:latin typeface="Comic Sans MS" pitchFamily="66" charset="0"/>
              </a:rPr>
              <a:t> Outward</a:t>
            </a:r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>
            <a:off x="3962400" y="43434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Line 16"/>
          <p:cNvSpPr>
            <a:spLocks noChangeShapeType="1"/>
          </p:cNvSpPr>
          <p:nvPr/>
        </p:nvSpPr>
        <p:spPr bwMode="auto">
          <a:xfrm>
            <a:off x="4038600" y="53340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3810000" y="2362200"/>
            <a:ext cx="15065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Current (I)</a:t>
            </a: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 rot="16200000" flipH="1" flipV="1">
            <a:off x="4968875" y="5087938"/>
            <a:ext cx="1431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hlink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-US" sz="2000">
                <a:solidFill>
                  <a:schemeClr val="hlink"/>
                </a:solidFill>
                <a:latin typeface="Comic Sans MS" pitchFamily="66" charset="0"/>
              </a:rPr>
              <a:t>Inward </a:t>
            </a:r>
            <a:r>
              <a:rPr lang="en-US" sz="2000">
                <a:solidFill>
                  <a:schemeClr val="hlink"/>
                </a:solidFill>
                <a:latin typeface="Comic Sans MS" pitchFamily="66" charset="0"/>
                <a:sym typeface="Wingdings" pitchFamily="2" charset="2"/>
              </a:rPr>
              <a:t></a:t>
            </a:r>
            <a:endParaRPr lang="en-US" sz="2000">
              <a:solidFill>
                <a:schemeClr val="hlink"/>
              </a:solidFill>
              <a:latin typeface="Comic Sans MS" pitchFamily="66" charset="0"/>
            </a:endParaRPr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7010400" y="3276600"/>
            <a:ext cx="854721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G=I/V</a:t>
            </a:r>
            <a:endParaRPr lang="en-US" dirty="0">
              <a:latin typeface="Comic Sans MS" pitchFamily="66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04800" y="2895600"/>
            <a:ext cx="2743200" cy="2133600"/>
            <a:chOff x="381000" y="1752600"/>
            <a:chExt cx="4495800" cy="2906713"/>
          </a:xfrm>
        </p:grpSpPr>
        <p:pic>
          <p:nvPicPr>
            <p:cNvPr id="15" name="Picture 15" descr="page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0" y="1752600"/>
              <a:ext cx="4495800" cy="290671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grpSp>
          <p:nvGrpSpPr>
            <p:cNvPr id="16" name="Group 33"/>
            <p:cNvGrpSpPr>
              <a:grpSpLocks/>
            </p:cNvGrpSpPr>
            <p:nvPr/>
          </p:nvGrpSpPr>
          <p:grpSpPr bwMode="auto">
            <a:xfrm>
              <a:off x="762000" y="2590800"/>
              <a:ext cx="317500" cy="366713"/>
              <a:chOff x="1166" y="3794"/>
              <a:chExt cx="200" cy="231"/>
            </a:xfrm>
          </p:grpSpPr>
          <p:sp>
            <p:nvSpPr>
              <p:cNvPr id="67" name="Oval 66"/>
              <p:cNvSpPr>
                <a:spLocks noChangeArrowheads="1"/>
              </p:cNvSpPr>
              <p:nvPr/>
            </p:nvSpPr>
            <p:spPr bwMode="auto">
              <a:xfrm>
                <a:off x="1200" y="3840"/>
                <a:ext cx="144" cy="144"/>
              </a:xfrm>
              <a:prstGeom prst="ellipse">
                <a:avLst/>
              </a:prstGeom>
              <a:solidFill>
                <a:srgbClr val="E5BFB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Text Box 35"/>
              <p:cNvSpPr txBox="1">
                <a:spLocks noChangeArrowheads="1"/>
              </p:cNvSpPr>
              <p:nvPr/>
            </p:nvSpPr>
            <p:spPr bwMode="auto">
              <a:xfrm>
                <a:off x="1166" y="3794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+</a:t>
                </a:r>
              </a:p>
            </p:txBody>
          </p:sp>
        </p:grpSp>
        <p:grpSp>
          <p:nvGrpSpPr>
            <p:cNvPr id="17" name="Group 36"/>
            <p:cNvGrpSpPr>
              <a:grpSpLocks/>
            </p:cNvGrpSpPr>
            <p:nvPr/>
          </p:nvGrpSpPr>
          <p:grpSpPr bwMode="auto">
            <a:xfrm>
              <a:off x="1587500" y="2590800"/>
              <a:ext cx="317500" cy="366713"/>
              <a:chOff x="1166" y="3794"/>
              <a:chExt cx="200" cy="231"/>
            </a:xfrm>
          </p:grpSpPr>
          <p:sp>
            <p:nvSpPr>
              <p:cNvPr id="65" name="Oval 64"/>
              <p:cNvSpPr>
                <a:spLocks noChangeArrowheads="1"/>
              </p:cNvSpPr>
              <p:nvPr/>
            </p:nvSpPr>
            <p:spPr bwMode="auto">
              <a:xfrm>
                <a:off x="1200" y="3840"/>
                <a:ext cx="144" cy="144"/>
              </a:xfrm>
              <a:prstGeom prst="ellipse">
                <a:avLst/>
              </a:prstGeom>
              <a:solidFill>
                <a:srgbClr val="E5BFB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Text Box 38"/>
              <p:cNvSpPr txBox="1">
                <a:spLocks noChangeArrowheads="1"/>
              </p:cNvSpPr>
              <p:nvPr/>
            </p:nvSpPr>
            <p:spPr bwMode="auto">
              <a:xfrm>
                <a:off x="1166" y="3794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+</a:t>
                </a:r>
              </a:p>
            </p:txBody>
          </p:sp>
        </p:grpSp>
        <p:grpSp>
          <p:nvGrpSpPr>
            <p:cNvPr id="18" name="Group 39"/>
            <p:cNvGrpSpPr>
              <a:grpSpLocks/>
            </p:cNvGrpSpPr>
            <p:nvPr/>
          </p:nvGrpSpPr>
          <p:grpSpPr bwMode="auto">
            <a:xfrm>
              <a:off x="1130300" y="2590800"/>
              <a:ext cx="317500" cy="366713"/>
              <a:chOff x="1166" y="3794"/>
              <a:chExt cx="200" cy="231"/>
            </a:xfrm>
          </p:grpSpPr>
          <p:sp>
            <p:nvSpPr>
              <p:cNvPr id="63" name="Oval 62"/>
              <p:cNvSpPr>
                <a:spLocks noChangeArrowheads="1"/>
              </p:cNvSpPr>
              <p:nvPr/>
            </p:nvSpPr>
            <p:spPr bwMode="auto">
              <a:xfrm>
                <a:off x="1200" y="3840"/>
                <a:ext cx="144" cy="144"/>
              </a:xfrm>
              <a:prstGeom prst="ellipse">
                <a:avLst/>
              </a:prstGeom>
              <a:solidFill>
                <a:srgbClr val="E5BFB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Text Box 41"/>
              <p:cNvSpPr txBox="1">
                <a:spLocks noChangeArrowheads="1"/>
              </p:cNvSpPr>
              <p:nvPr/>
            </p:nvSpPr>
            <p:spPr bwMode="auto">
              <a:xfrm>
                <a:off x="1166" y="3794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+</a:t>
                </a:r>
              </a:p>
            </p:txBody>
          </p:sp>
        </p:grpSp>
        <p:grpSp>
          <p:nvGrpSpPr>
            <p:cNvPr id="19" name="Group 42"/>
            <p:cNvGrpSpPr>
              <a:grpSpLocks/>
            </p:cNvGrpSpPr>
            <p:nvPr/>
          </p:nvGrpSpPr>
          <p:grpSpPr bwMode="auto">
            <a:xfrm>
              <a:off x="1981200" y="2590800"/>
              <a:ext cx="317500" cy="366713"/>
              <a:chOff x="1166" y="3794"/>
              <a:chExt cx="200" cy="231"/>
            </a:xfrm>
          </p:grpSpPr>
          <p:sp>
            <p:nvSpPr>
              <p:cNvPr id="61" name="Oval 60"/>
              <p:cNvSpPr>
                <a:spLocks noChangeArrowheads="1"/>
              </p:cNvSpPr>
              <p:nvPr/>
            </p:nvSpPr>
            <p:spPr bwMode="auto">
              <a:xfrm>
                <a:off x="1200" y="3840"/>
                <a:ext cx="144" cy="144"/>
              </a:xfrm>
              <a:prstGeom prst="ellipse">
                <a:avLst/>
              </a:prstGeom>
              <a:solidFill>
                <a:srgbClr val="E5BFB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Text Box 44"/>
              <p:cNvSpPr txBox="1">
                <a:spLocks noChangeArrowheads="1"/>
              </p:cNvSpPr>
              <p:nvPr/>
            </p:nvSpPr>
            <p:spPr bwMode="auto">
              <a:xfrm>
                <a:off x="1166" y="3794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+</a:t>
                </a:r>
              </a:p>
            </p:txBody>
          </p:sp>
        </p:grpSp>
        <p:grpSp>
          <p:nvGrpSpPr>
            <p:cNvPr id="20" name="Group 45"/>
            <p:cNvGrpSpPr>
              <a:grpSpLocks/>
            </p:cNvGrpSpPr>
            <p:nvPr/>
          </p:nvGrpSpPr>
          <p:grpSpPr bwMode="auto">
            <a:xfrm>
              <a:off x="762002" y="3595698"/>
              <a:ext cx="260350" cy="366713"/>
              <a:chOff x="3861" y="2160"/>
              <a:chExt cx="164" cy="231"/>
            </a:xfrm>
          </p:grpSpPr>
          <p:sp>
            <p:nvSpPr>
              <p:cNvPr id="59" name="Oval 58"/>
              <p:cNvSpPr>
                <a:spLocks noChangeArrowheads="1"/>
              </p:cNvSpPr>
              <p:nvPr/>
            </p:nvSpPr>
            <p:spPr bwMode="auto">
              <a:xfrm>
                <a:off x="3874" y="220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Text Box 47"/>
              <p:cNvSpPr txBox="1">
                <a:spLocks noChangeArrowheads="1"/>
              </p:cNvSpPr>
              <p:nvPr/>
            </p:nvSpPr>
            <p:spPr bwMode="auto">
              <a:xfrm>
                <a:off x="3861" y="2160"/>
                <a:ext cx="1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-</a:t>
                </a:r>
              </a:p>
            </p:txBody>
          </p:sp>
        </p:grpSp>
        <p:grpSp>
          <p:nvGrpSpPr>
            <p:cNvPr id="21" name="Group 48"/>
            <p:cNvGrpSpPr>
              <a:grpSpLocks/>
            </p:cNvGrpSpPr>
            <p:nvPr/>
          </p:nvGrpSpPr>
          <p:grpSpPr bwMode="auto">
            <a:xfrm>
              <a:off x="1077915" y="3595698"/>
              <a:ext cx="260350" cy="366713"/>
              <a:chOff x="3861" y="2160"/>
              <a:chExt cx="164" cy="231"/>
            </a:xfrm>
          </p:grpSpPr>
          <p:sp>
            <p:nvSpPr>
              <p:cNvPr id="57" name="Oval 56"/>
              <p:cNvSpPr>
                <a:spLocks noChangeArrowheads="1"/>
              </p:cNvSpPr>
              <p:nvPr/>
            </p:nvSpPr>
            <p:spPr bwMode="auto">
              <a:xfrm>
                <a:off x="3874" y="220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" name="Text Box 50"/>
              <p:cNvSpPr txBox="1">
                <a:spLocks noChangeArrowheads="1"/>
              </p:cNvSpPr>
              <p:nvPr/>
            </p:nvSpPr>
            <p:spPr bwMode="auto">
              <a:xfrm>
                <a:off x="3861" y="2160"/>
                <a:ext cx="1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-</a:t>
                </a:r>
              </a:p>
            </p:txBody>
          </p:sp>
        </p:grpSp>
        <p:grpSp>
          <p:nvGrpSpPr>
            <p:cNvPr id="22" name="Group 51"/>
            <p:cNvGrpSpPr>
              <a:grpSpLocks/>
            </p:cNvGrpSpPr>
            <p:nvPr/>
          </p:nvGrpSpPr>
          <p:grpSpPr bwMode="auto">
            <a:xfrm>
              <a:off x="1566865" y="3595698"/>
              <a:ext cx="260350" cy="366713"/>
              <a:chOff x="3861" y="2160"/>
              <a:chExt cx="164" cy="231"/>
            </a:xfrm>
          </p:grpSpPr>
          <p:sp>
            <p:nvSpPr>
              <p:cNvPr id="55" name="Oval 54"/>
              <p:cNvSpPr>
                <a:spLocks noChangeArrowheads="1"/>
              </p:cNvSpPr>
              <p:nvPr/>
            </p:nvSpPr>
            <p:spPr bwMode="auto">
              <a:xfrm>
                <a:off x="3874" y="220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Text Box 53"/>
              <p:cNvSpPr txBox="1">
                <a:spLocks noChangeArrowheads="1"/>
              </p:cNvSpPr>
              <p:nvPr/>
            </p:nvSpPr>
            <p:spPr bwMode="auto">
              <a:xfrm>
                <a:off x="3861" y="2160"/>
                <a:ext cx="1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-</a:t>
                </a:r>
              </a:p>
            </p:txBody>
          </p:sp>
        </p:grpSp>
        <p:grpSp>
          <p:nvGrpSpPr>
            <p:cNvPr id="23" name="Group 54"/>
            <p:cNvGrpSpPr>
              <a:grpSpLocks/>
            </p:cNvGrpSpPr>
            <p:nvPr/>
          </p:nvGrpSpPr>
          <p:grpSpPr bwMode="auto">
            <a:xfrm>
              <a:off x="1947865" y="3595698"/>
              <a:ext cx="260350" cy="366713"/>
              <a:chOff x="3861" y="2160"/>
              <a:chExt cx="164" cy="231"/>
            </a:xfrm>
          </p:grpSpPr>
          <p:sp>
            <p:nvSpPr>
              <p:cNvPr id="53" name="Oval 52"/>
              <p:cNvSpPr>
                <a:spLocks noChangeArrowheads="1"/>
              </p:cNvSpPr>
              <p:nvPr/>
            </p:nvSpPr>
            <p:spPr bwMode="auto">
              <a:xfrm>
                <a:off x="3874" y="220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Text Box 56"/>
              <p:cNvSpPr txBox="1">
                <a:spLocks noChangeArrowheads="1"/>
              </p:cNvSpPr>
              <p:nvPr/>
            </p:nvSpPr>
            <p:spPr bwMode="auto">
              <a:xfrm>
                <a:off x="3861" y="2160"/>
                <a:ext cx="1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-</a:t>
                </a:r>
              </a:p>
            </p:txBody>
          </p:sp>
        </p:grpSp>
        <p:grpSp>
          <p:nvGrpSpPr>
            <p:cNvPr id="24" name="Group 57"/>
            <p:cNvGrpSpPr>
              <a:grpSpLocks/>
            </p:cNvGrpSpPr>
            <p:nvPr/>
          </p:nvGrpSpPr>
          <p:grpSpPr bwMode="auto">
            <a:xfrm>
              <a:off x="2973390" y="3581400"/>
              <a:ext cx="260350" cy="366713"/>
              <a:chOff x="3861" y="2160"/>
              <a:chExt cx="164" cy="231"/>
            </a:xfrm>
          </p:grpSpPr>
          <p:sp>
            <p:nvSpPr>
              <p:cNvPr id="51" name="Oval 50"/>
              <p:cNvSpPr>
                <a:spLocks noChangeArrowheads="1"/>
              </p:cNvSpPr>
              <p:nvPr/>
            </p:nvSpPr>
            <p:spPr bwMode="auto">
              <a:xfrm>
                <a:off x="3874" y="220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Text Box 59"/>
              <p:cNvSpPr txBox="1">
                <a:spLocks noChangeArrowheads="1"/>
              </p:cNvSpPr>
              <p:nvPr/>
            </p:nvSpPr>
            <p:spPr bwMode="auto">
              <a:xfrm>
                <a:off x="3861" y="2160"/>
                <a:ext cx="1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 dirty="0"/>
                  <a:t>-</a:t>
                </a:r>
              </a:p>
            </p:txBody>
          </p:sp>
        </p:grpSp>
        <p:grpSp>
          <p:nvGrpSpPr>
            <p:cNvPr id="25" name="Group 60"/>
            <p:cNvGrpSpPr>
              <a:grpSpLocks/>
            </p:cNvGrpSpPr>
            <p:nvPr/>
          </p:nvGrpSpPr>
          <p:grpSpPr bwMode="auto">
            <a:xfrm>
              <a:off x="3289302" y="3581400"/>
              <a:ext cx="260350" cy="366713"/>
              <a:chOff x="3861" y="2160"/>
              <a:chExt cx="164" cy="231"/>
            </a:xfrm>
          </p:grpSpPr>
          <p:sp>
            <p:nvSpPr>
              <p:cNvPr id="49" name="Oval 48"/>
              <p:cNvSpPr>
                <a:spLocks noChangeArrowheads="1"/>
              </p:cNvSpPr>
              <p:nvPr/>
            </p:nvSpPr>
            <p:spPr bwMode="auto">
              <a:xfrm>
                <a:off x="3874" y="220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Text Box 62"/>
              <p:cNvSpPr txBox="1">
                <a:spLocks noChangeArrowheads="1"/>
              </p:cNvSpPr>
              <p:nvPr/>
            </p:nvSpPr>
            <p:spPr bwMode="auto">
              <a:xfrm>
                <a:off x="3861" y="2160"/>
                <a:ext cx="1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-</a:t>
                </a:r>
              </a:p>
            </p:txBody>
          </p:sp>
        </p:grpSp>
        <p:grpSp>
          <p:nvGrpSpPr>
            <p:cNvPr id="26" name="Group 63"/>
            <p:cNvGrpSpPr>
              <a:grpSpLocks/>
            </p:cNvGrpSpPr>
            <p:nvPr/>
          </p:nvGrpSpPr>
          <p:grpSpPr bwMode="auto">
            <a:xfrm>
              <a:off x="3778252" y="3581400"/>
              <a:ext cx="260350" cy="366713"/>
              <a:chOff x="3861" y="2160"/>
              <a:chExt cx="164" cy="231"/>
            </a:xfrm>
          </p:grpSpPr>
          <p:sp>
            <p:nvSpPr>
              <p:cNvPr id="47" name="Oval 46"/>
              <p:cNvSpPr>
                <a:spLocks noChangeArrowheads="1"/>
              </p:cNvSpPr>
              <p:nvPr/>
            </p:nvSpPr>
            <p:spPr bwMode="auto">
              <a:xfrm>
                <a:off x="3874" y="220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Text Box 65"/>
              <p:cNvSpPr txBox="1">
                <a:spLocks noChangeArrowheads="1"/>
              </p:cNvSpPr>
              <p:nvPr/>
            </p:nvSpPr>
            <p:spPr bwMode="auto">
              <a:xfrm>
                <a:off x="3861" y="2160"/>
                <a:ext cx="1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-</a:t>
                </a:r>
              </a:p>
            </p:txBody>
          </p:sp>
        </p:grpSp>
        <p:grpSp>
          <p:nvGrpSpPr>
            <p:cNvPr id="27" name="Group 66"/>
            <p:cNvGrpSpPr>
              <a:grpSpLocks/>
            </p:cNvGrpSpPr>
            <p:nvPr/>
          </p:nvGrpSpPr>
          <p:grpSpPr bwMode="auto">
            <a:xfrm>
              <a:off x="4159252" y="3581400"/>
              <a:ext cx="260350" cy="366713"/>
              <a:chOff x="3861" y="2160"/>
              <a:chExt cx="164" cy="231"/>
            </a:xfrm>
          </p:grpSpPr>
          <p:sp>
            <p:nvSpPr>
              <p:cNvPr id="45" name="Oval 44"/>
              <p:cNvSpPr>
                <a:spLocks noChangeArrowheads="1"/>
              </p:cNvSpPr>
              <p:nvPr/>
            </p:nvSpPr>
            <p:spPr bwMode="auto">
              <a:xfrm>
                <a:off x="3874" y="220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Text Box 68"/>
              <p:cNvSpPr txBox="1">
                <a:spLocks noChangeArrowheads="1"/>
              </p:cNvSpPr>
              <p:nvPr/>
            </p:nvSpPr>
            <p:spPr bwMode="auto">
              <a:xfrm>
                <a:off x="3861" y="2160"/>
                <a:ext cx="1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-</a:t>
                </a:r>
              </a:p>
            </p:txBody>
          </p:sp>
        </p:grpSp>
        <p:grpSp>
          <p:nvGrpSpPr>
            <p:cNvPr id="28" name="Group 69"/>
            <p:cNvGrpSpPr>
              <a:grpSpLocks/>
            </p:cNvGrpSpPr>
            <p:nvPr/>
          </p:nvGrpSpPr>
          <p:grpSpPr bwMode="auto">
            <a:xfrm>
              <a:off x="2882900" y="2590800"/>
              <a:ext cx="317500" cy="366713"/>
              <a:chOff x="1166" y="3794"/>
              <a:chExt cx="200" cy="231"/>
            </a:xfrm>
          </p:grpSpPr>
          <p:sp>
            <p:nvSpPr>
              <p:cNvPr id="43" name="Oval 42"/>
              <p:cNvSpPr>
                <a:spLocks noChangeArrowheads="1"/>
              </p:cNvSpPr>
              <p:nvPr/>
            </p:nvSpPr>
            <p:spPr bwMode="auto">
              <a:xfrm>
                <a:off x="1200" y="3840"/>
                <a:ext cx="144" cy="144"/>
              </a:xfrm>
              <a:prstGeom prst="ellipse">
                <a:avLst/>
              </a:prstGeom>
              <a:solidFill>
                <a:srgbClr val="E5BFB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Text Box 71"/>
              <p:cNvSpPr txBox="1">
                <a:spLocks noChangeArrowheads="1"/>
              </p:cNvSpPr>
              <p:nvPr/>
            </p:nvSpPr>
            <p:spPr bwMode="auto">
              <a:xfrm>
                <a:off x="1166" y="3794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+</a:t>
                </a:r>
              </a:p>
            </p:txBody>
          </p:sp>
        </p:grpSp>
        <p:grpSp>
          <p:nvGrpSpPr>
            <p:cNvPr id="29" name="Group 72"/>
            <p:cNvGrpSpPr>
              <a:grpSpLocks/>
            </p:cNvGrpSpPr>
            <p:nvPr/>
          </p:nvGrpSpPr>
          <p:grpSpPr bwMode="auto">
            <a:xfrm>
              <a:off x="3708400" y="2590800"/>
              <a:ext cx="317500" cy="366713"/>
              <a:chOff x="1166" y="3794"/>
              <a:chExt cx="200" cy="231"/>
            </a:xfrm>
          </p:grpSpPr>
          <p:sp>
            <p:nvSpPr>
              <p:cNvPr id="41" name="Oval 40"/>
              <p:cNvSpPr>
                <a:spLocks noChangeArrowheads="1"/>
              </p:cNvSpPr>
              <p:nvPr/>
            </p:nvSpPr>
            <p:spPr bwMode="auto">
              <a:xfrm>
                <a:off x="1200" y="3840"/>
                <a:ext cx="144" cy="144"/>
              </a:xfrm>
              <a:prstGeom prst="ellipse">
                <a:avLst/>
              </a:prstGeom>
              <a:solidFill>
                <a:srgbClr val="E5BFB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Text Box 74"/>
              <p:cNvSpPr txBox="1">
                <a:spLocks noChangeArrowheads="1"/>
              </p:cNvSpPr>
              <p:nvPr/>
            </p:nvSpPr>
            <p:spPr bwMode="auto">
              <a:xfrm>
                <a:off x="1166" y="3794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+</a:t>
                </a:r>
              </a:p>
            </p:txBody>
          </p:sp>
        </p:grpSp>
        <p:grpSp>
          <p:nvGrpSpPr>
            <p:cNvPr id="30" name="Group 75"/>
            <p:cNvGrpSpPr>
              <a:grpSpLocks/>
            </p:cNvGrpSpPr>
            <p:nvPr/>
          </p:nvGrpSpPr>
          <p:grpSpPr bwMode="auto">
            <a:xfrm>
              <a:off x="3251200" y="2590800"/>
              <a:ext cx="317500" cy="366713"/>
              <a:chOff x="1166" y="3794"/>
              <a:chExt cx="200" cy="231"/>
            </a:xfrm>
          </p:grpSpPr>
          <p:sp>
            <p:nvSpPr>
              <p:cNvPr id="39" name="Oval 38"/>
              <p:cNvSpPr>
                <a:spLocks noChangeArrowheads="1"/>
              </p:cNvSpPr>
              <p:nvPr/>
            </p:nvSpPr>
            <p:spPr bwMode="auto">
              <a:xfrm>
                <a:off x="1200" y="3840"/>
                <a:ext cx="144" cy="144"/>
              </a:xfrm>
              <a:prstGeom prst="ellipse">
                <a:avLst/>
              </a:prstGeom>
              <a:solidFill>
                <a:srgbClr val="E5BFB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Text Box 77"/>
              <p:cNvSpPr txBox="1">
                <a:spLocks noChangeArrowheads="1"/>
              </p:cNvSpPr>
              <p:nvPr/>
            </p:nvSpPr>
            <p:spPr bwMode="auto">
              <a:xfrm>
                <a:off x="1166" y="3794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+</a:t>
                </a:r>
              </a:p>
            </p:txBody>
          </p:sp>
        </p:grpSp>
        <p:grpSp>
          <p:nvGrpSpPr>
            <p:cNvPr id="31" name="Group 78"/>
            <p:cNvGrpSpPr>
              <a:grpSpLocks/>
            </p:cNvGrpSpPr>
            <p:nvPr/>
          </p:nvGrpSpPr>
          <p:grpSpPr bwMode="auto">
            <a:xfrm>
              <a:off x="4102100" y="2590800"/>
              <a:ext cx="317500" cy="366713"/>
              <a:chOff x="1166" y="3794"/>
              <a:chExt cx="200" cy="231"/>
            </a:xfrm>
          </p:grpSpPr>
          <p:sp>
            <p:nvSpPr>
              <p:cNvPr id="37" name="Oval 36"/>
              <p:cNvSpPr>
                <a:spLocks noChangeArrowheads="1"/>
              </p:cNvSpPr>
              <p:nvPr/>
            </p:nvSpPr>
            <p:spPr bwMode="auto">
              <a:xfrm>
                <a:off x="1200" y="3840"/>
                <a:ext cx="144" cy="144"/>
              </a:xfrm>
              <a:prstGeom prst="ellipse">
                <a:avLst/>
              </a:prstGeom>
              <a:solidFill>
                <a:srgbClr val="E5BFB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Text Box 80"/>
              <p:cNvSpPr txBox="1">
                <a:spLocks noChangeArrowheads="1"/>
              </p:cNvSpPr>
              <p:nvPr/>
            </p:nvSpPr>
            <p:spPr bwMode="auto">
              <a:xfrm>
                <a:off x="1166" y="3794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+</a:t>
                </a:r>
              </a:p>
            </p:txBody>
          </p:sp>
        </p:grpSp>
        <p:sp>
          <p:nvSpPr>
            <p:cNvPr id="32" name="Line 96"/>
            <p:cNvSpPr>
              <a:spLocks noChangeShapeType="1"/>
            </p:cNvSpPr>
            <p:nvPr/>
          </p:nvSpPr>
          <p:spPr bwMode="auto">
            <a:xfrm flipV="1">
              <a:off x="2590800" y="2514600"/>
              <a:ext cx="0" cy="1828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3" name="Group 97"/>
            <p:cNvGrpSpPr>
              <a:grpSpLocks/>
            </p:cNvGrpSpPr>
            <p:nvPr/>
          </p:nvGrpSpPr>
          <p:grpSpPr bwMode="auto">
            <a:xfrm>
              <a:off x="2425700" y="2147904"/>
              <a:ext cx="317500" cy="366713"/>
              <a:chOff x="1166" y="3794"/>
              <a:chExt cx="200" cy="231"/>
            </a:xfrm>
          </p:grpSpPr>
          <p:sp>
            <p:nvSpPr>
              <p:cNvPr id="35" name="Oval 34"/>
              <p:cNvSpPr>
                <a:spLocks noChangeArrowheads="1"/>
              </p:cNvSpPr>
              <p:nvPr/>
            </p:nvSpPr>
            <p:spPr bwMode="auto">
              <a:xfrm>
                <a:off x="1200" y="3840"/>
                <a:ext cx="144" cy="144"/>
              </a:xfrm>
              <a:prstGeom prst="ellipse">
                <a:avLst/>
              </a:prstGeom>
              <a:solidFill>
                <a:srgbClr val="E5BFB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Text Box 99"/>
              <p:cNvSpPr txBox="1">
                <a:spLocks noChangeArrowheads="1"/>
              </p:cNvSpPr>
              <p:nvPr/>
            </p:nvSpPr>
            <p:spPr bwMode="auto">
              <a:xfrm>
                <a:off x="1166" y="3794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+</a:t>
                </a:r>
              </a:p>
            </p:txBody>
          </p:sp>
        </p:grpSp>
        <p:sp>
          <p:nvSpPr>
            <p:cNvPr id="34" name="Line 103"/>
            <p:cNvSpPr>
              <a:spLocks noChangeShapeType="1"/>
            </p:cNvSpPr>
            <p:nvPr/>
          </p:nvSpPr>
          <p:spPr bwMode="auto">
            <a:xfrm flipV="1">
              <a:off x="1905000" y="2514600"/>
              <a:ext cx="0" cy="1828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Equivalent Circuit of the Cell Membrane</a:t>
            </a:r>
            <a:endParaRPr lang="en-US" dirty="0"/>
          </a:p>
        </p:txBody>
      </p:sp>
      <p:pic>
        <p:nvPicPr>
          <p:cNvPr id="3" name="Picture 4" descr="asdpg29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0"/>
            <a:ext cx="7924800" cy="3152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1066800" y="1600200"/>
            <a:ext cx="723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capacitive property of the </a:t>
            </a:r>
            <a:r>
              <a:rPr lang="en-US" dirty="0" err="1" smtClean="0"/>
              <a:t>phospholipid</a:t>
            </a:r>
            <a:r>
              <a:rPr lang="en-US" dirty="0" smtClean="0"/>
              <a:t> backbone of the membrane is modeled as a </a:t>
            </a:r>
            <a:r>
              <a:rPr lang="en-US" dirty="0" smtClean="0">
                <a:solidFill>
                  <a:srgbClr val="FFFF00"/>
                </a:solidFill>
              </a:rPr>
              <a:t>capacitor</a:t>
            </a:r>
            <a:r>
              <a:rPr lang="en-US" dirty="0" smtClean="0"/>
              <a:t>, a water-filled pore in the membrane is modeled as a </a:t>
            </a:r>
            <a:r>
              <a:rPr lang="en-US" dirty="0" smtClean="0">
                <a:solidFill>
                  <a:srgbClr val="FFFF00"/>
                </a:solidFill>
              </a:rPr>
              <a:t>resistor</a:t>
            </a:r>
            <a:r>
              <a:rPr lang="en-US" dirty="0" smtClean="0"/>
              <a:t>, and the equilibrium potential for an ion is modeled as a </a:t>
            </a:r>
            <a:r>
              <a:rPr lang="en-US" dirty="0" smtClean="0">
                <a:solidFill>
                  <a:srgbClr val="FFFF00"/>
                </a:solidFill>
              </a:rPr>
              <a:t>battery</a:t>
            </a:r>
            <a:r>
              <a:rPr lang="en-US" dirty="0" smtClean="0"/>
              <a:t> in series with the membrane channel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Current-Voltage Relationship</a:t>
            </a:r>
            <a:endParaRPr lang="en-US" dirty="0"/>
          </a:p>
        </p:txBody>
      </p:sp>
      <p:sp>
        <p:nvSpPr>
          <p:cNvPr id="3" name="Line 2"/>
          <p:cNvSpPr>
            <a:spLocks noChangeShapeType="1"/>
          </p:cNvSpPr>
          <p:nvPr/>
        </p:nvSpPr>
        <p:spPr bwMode="auto">
          <a:xfrm flipV="1">
            <a:off x="2590800" y="2590800"/>
            <a:ext cx="4114800" cy="3048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" name="Line 10"/>
          <p:cNvSpPr>
            <a:spLocks noChangeShapeType="1"/>
          </p:cNvSpPr>
          <p:nvPr/>
        </p:nvSpPr>
        <p:spPr bwMode="auto">
          <a:xfrm>
            <a:off x="5410200" y="2362200"/>
            <a:ext cx="0" cy="3733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" name="Line 11"/>
          <p:cNvSpPr>
            <a:spLocks noChangeShapeType="1"/>
          </p:cNvSpPr>
          <p:nvPr/>
        </p:nvSpPr>
        <p:spPr bwMode="auto">
          <a:xfrm>
            <a:off x="2133600" y="4267200"/>
            <a:ext cx="533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" name="Oval 12"/>
          <p:cNvSpPr>
            <a:spLocks noChangeArrowheads="1"/>
          </p:cNvSpPr>
          <p:nvPr/>
        </p:nvSpPr>
        <p:spPr bwMode="auto">
          <a:xfrm>
            <a:off x="2971800" y="5181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5562600" y="4267200"/>
            <a:ext cx="2071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Voltage (V or E)</a:t>
            </a:r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>
            <a:off x="3048000" y="43434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Line 16"/>
          <p:cNvSpPr>
            <a:spLocks noChangeShapeType="1"/>
          </p:cNvSpPr>
          <p:nvPr/>
        </p:nvSpPr>
        <p:spPr bwMode="auto">
          <a:xfrm>
            <a:off x="3200400" y="53340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3810000" y="2362200"/>
            <a:ext cx="15065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Current (I)</a:t>
            </a:r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6172200" y="3048000"/>
            <a:ext cx="854721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mtClean="0">
                <a:latin typeface="Comic Sans MS" pitchFamily="66" charset="0"/>
              </a:rPr>
              <a:t>G=I/V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69" name="Picture 4" descr="asdpg29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2944865" cy="1171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0" name="TextBox 69"/>
          <p:cNvSpPr txBox="1"/>
          <p:nvPr/>
        </p:nvSpPr>
        <p:spPr>
          <a:xfrm>
            <a:off x="3962400" y="3886200"/>
            <a:ext cx="546945" cy="369332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rev</a:t>
            </a:r>
            <a:endParaRPr lang="en-US" baseline="-25000" dirty="0"/>
          </a:p>
        </p:txBody>
      </p:sp>
      <p:sp>
        <p:nvSpPr>
          <p:cNvPr id="74" name="Right Arrow 73"/>
          <p:cNvSpPr/>
          <p:nvPr/>
        </p:nvSpPr>
        <p:spPr>
          <a:xfrm flipH="1">
            <a:off x="3886200" y="4648200"/>
            <a:ext cx="1447800" cy="30480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Diode</a:t>
            </a:r>
            <a:br>
              <a:rPr lang="en-US" dirty="0" smtClean="0"/>
            </a:br>
            <a:r>
              <a:rPr lang="en-US" dirty="0" smtClean="0"/>
              <a:t>(rectifier)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457200" y="1600200"/>
            <a:ext cx="3657600" cy="4709160"/>
          </a:xfrm>
        </p:spPr>
        <p:txBody>
          <a:bodyPr/>
          <a:lstStyle/>
          <a:p>
            <a:r>
              <a:rPr lang="en-US" dirty="0" smtClean="0"/>
              <a:t>Rectification</a:t>
            </a:r>
          </a:p>
          <a:p>
            <a:pPr lvl="1"/>
            <a:r>
              <a:rPr lang="en-US" dirty="0" smtClean="0"/>
              <a:t>Outward</a:t>
            </a:r>
          </a:p>
          <a:p>
            <a:pPr lvl="1"/>
            <a:r>
              <a:rPr lang="en-US" dirty="0" smtClean="0"/>
              <a:t>Inward</a:t>
            </a:r>
            <a:endParaRPr lang="en-US" dirty="0"/>
          </a:p>
        </p:txBody>
      </p:sp>
      <p:pic>
        <p:nvPicPr>
          <p:cNvPr id="3" name="Picture 7" descr="dymbol"/>
          <p:cNvPicPr>
            <a:picLocks noChangeAspect="1" noChangeArrowheads="1"/>
          </p:cNvPicPr>
          <p:nvPr/>
        </p:nvPicPr>
        <p:blipFill>
          <a:blip r:embed="rId2" cstate="print"/>
          <a:srcRect r="34385" b="63889"/>
          <a:stretch>
            <a:fillRect/>
          </a:stretch>
        </p:blipFill>
        <p:spPr bwMode="auto">
          <a:xfrm>
            <a:off x="5181600" y="1905000"/>
            <a:ext cx="2286000" cy="1143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6400800" y="3581400"/>
            <a:ext cx="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4953000" y="48768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6461125" y="3389313"/>
            <a:ext cx="24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I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7848600" y="47244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V</a:t>
            </a:r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>
            <a:off x="5029200" y="4876800"/>
            <a:ext cx="1371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" name="Line 13"/>
          <p:cNvSpPr>
            <a:spLocks noChangeShapeType="1"/>
          </p:cNvSpPr>
          <p:nvPr/>
        </p:nvSpPr>
        <p:spPr bwMode="auto">
          <a:xfrm flipV="1">
            <a:off x="6400800" y="3733800"/>
            <a:ext cx="1143000" cy="1143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5644056" y="3957144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Outward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5735427" y="5404944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Inward</a:t>
            </a:r>
            <a:endParaRPr lang="en-US" dirty="0"/>
          </a:p>
        </p:txBody>
      </p:sp>
      <p:pic>
        <p:nvPicPr>
          <p:cNvPr id="16" name="Picture 4" descr="ejb166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200400"/>
            <a:ext cx="3505200" cy="28114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639" y="2209800"/>
            <a:ext cx="8229600" cy="28194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Basic bioelectricity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operational amplifier</a:t>
            </a:r>
          </a:p>
          <a:p>
            <a:r>
              <a:rPr lang="en-US" dirty="0" smtClean="0"/>
              <a:t>A simple voltage-clamp circuit </a:t>
            </a:r>
          </a:p>
        </p:txBody>
      </p:sp>
    </p:spTree>
    <p:extLst>
      <p:ext uri="{BB962C8B-B14F-4D97-AF65-F5344CB8AC3E}">
        <p14:creationId xmlns:p14="http://schemas.microsoft.com/office/powerpoint/2010/main" val="236190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Operational Amplifier</a:t>
            </a:r>
            <a:endParaRPr lang="en-US" dirty="0"/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5715000" y="3657600"/>
            <a:ext cx="1676400" cy="1371600"/>
            <a:chOff x="1632" y="1715"/>
            <a:chExt cx="1056" cy="925"/>
          </a:xfrm>
        </p:grpSpPr>
        <p:grpSp>
          <p:nvGrpSpPr>
            <p:cNvPr id="5" name="Group 8"/>
            <p:cNvGrpSpPr>
              <a:grpSpLocks/>
            </p:cNvGrpSpPr>
            <p:nvPr/>
          </p:nvGrpSpPr>
          <p:grpSpPr bwMode="auto">
            <a:xfrm>
              <a:off x="1824" y="1728"/>
              <a:ext cx="624" cy="912"/>
              <a:chOff x="1824" y="1728"/>
              <a:chExt cx="624" cy="912"/>
            </a:xfrm>
          </p:grpSpPr>
          <p:sp>
            <p:nvSpPr>
              <p:cNvPr id="11" name="Line 9"/>
              <p:cNvSpPr>
                <a:spLocks noChangeShapeType="1"/>
              </p:cNvSpPr>
              <p:nvPr/>
            </p:nvSpPr>
            <p:spPr bwMode="auto">
              <a:xfrm>
                <a:off x="1824" y="1728"/>
                <a:ext cx="0" cy="91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10"/>
              <p:cNvSpPr>
                <a:spLocks noChangeShapeType="1"/>
              </p:cNvSpPr>
              <p:nvPr/>
            </p:nvSpPr>
            <p:spPr bwMode="auto">
              <a:xfrm>
                <a:off x="1824" y="1728"/>
                <a:ext cx="624" cy="48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1"/>
              <p:cNvSpPr>
                <a:spLocks noChangeShapeType="1"/>
              </p:cNvSpPr>
              <p:nvPr/>
            </p:nvSpPr>
            <p:spPr bwMode="auto">
              <a:xfrm flipV="1">
                <a:off x="1824" y="2208"/>
                <a:ext cx="624" cy="43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" name="Line 12"/>
            <p:cNvSpPr>
              <a:spLocks noChangeShapeType="1"/>
            </p:cNvSpPr>
            <p:nvPr/>
          </p:nvSpPr>
          <p:spPr bwMode="auto">
            <a:xfrm>
              <a:off x="1632" y="1920"/>
              <a:ext cx="19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Line 13"/>
            <p:cNvSpPr>
              <a:spLocks noChangeShapeType="1"/>
            </p:cNvSpPr>
            <p:nvPr/>
          </p:nvSpPr>
          <p:spPr bwMode="auto">
            <a:xfrm>
              <a:off x="1632" y="2448"/>
              <a:ext cx="19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14"/>
            <p:cNvSpPr>
              <a:spLocks noChangeShapeType="1"/>
            </p:cNvSpPr>
            <p:nvPr/>
          </p:nvSpPr>
          <p:spPr bwMode="auto">
            <a:xfrm>
              <a:off x="2448" y="2208"/>
              <a:ext cx="2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1824" y="2258"/>
              <a:ext cx="228" cy="308"/>
            </a:xfrm>
            <a:prstGeom prst="rect">
              <a:avLst/>
            </a:prstGeom>
            <a:noFill/>
            <a:ln w="4445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r>
                <a:rPr lang="en-US" sz="2400" b="0"/>
                <a:t>+</a:t>
              </a:r>
            </a:p>
          </p:txBody>
        </p: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1824" y="1715"/>
              <a:ext cx="201" cy="391"/>
            </a:xfrm>
            <a:prstGeom prst="rect">
              <a:avLst/>
            </a:prstGeom>
            <a:noFill/>
            <a:ln w="4445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b="0"/>
                <a:t>-</a:t>
              </a:r>
            </a:p>
          </p:txBody>
        </p:sp>
      </p:grpSp>
      <p:sp>
        <p:nvSpPr>
          <p:cNvPr id="14" name="Line 17"/>
          <p:cNvSpPr>
            <a:spLocks noChangeShapeType="1"/>
          </p:cNvSpPr>
          <p:nvPr/>
        </p:nvSpPr>
        <p:spPr bwMode="auto">
          <a:xfrm flipV="1">
            <a:off x="6477000" y="3375025"/>
            <a:ext cx="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Line 18"/>
          <p:cNvSpPr>
            <a:spLocks noChangeShapeType="1"/>
          </p:cNvSpPr>
          <p:nvPr/>
        </p:nvSpPr>
        <p:spPr bwMode="auto">
          <a:xfrm flipV="1">
            <a:off x="6477000" y="4724400"/>
            <a:ext cx="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19"/>
          <p:cNvSpPr>
            <a:spLocks noChangeShapeType="1"/>
          </p:cNvSpPr>
          <p:nvPr/>
        </p:nvSpPr>
        <p:spPr bwMode="auto">
          <a:xfrm>
            <a:off x="5181600" y="3352800"/>
            <a:ext cx="289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20"/>
          <p:cNvSpPr>
            <a:spLocks noChangeShapeType="1"/>
          </p:cNvSpPr>
          <p:nvPr/>
        </p:nvSpPr>
        <p:spPr bwMode="auto">
          <a:xfrm>
            <a:off x="5181600" y="5334000"/>
            <a:ext cx="289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Oval 21"/>
          <p:cNvSpPr>
            <a:spLocks noChangeArrowheads="1"/>
          </p:cNvSpPr>
          <p:nvPr/>
        </p:nvSpPr>
        <p:spPr bwMode="auto">
          <a:xfrm>
            <a:off x="6400800" y="3276600"/>
            <a:ext cx="152400" cy="1524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6400800" y="5237163"/>
            <a:ext cx="152400" cy="1524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Text Box 23"/>
          <p:cNvSpPr txBox="1">
            <a:spLocks noChangeArrowheads="1"/>
          </p:cNvSpPr>
          <p:nvPr/>
        </p:nvSpPr>
        <p:spPr bwMode="auto">
          <a:xfrm>
            <a:off x="7620000" y="3048000"/>
            <a:ext cx="469900" cy="366713"/>
          </a:xfrm>
          <a:prstGeom prst="rect">
            <a:avLst/>
          </a:prstGeom>
          <a:noFill/>
          <a:ln w="4445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+V</a:t>
            </a:r>
          </a:p>
        </p:txBody>
      </p:sp>
      <p:sp>
        <p:nvSpPr>
          <p:cNvPr id="21" name="Text Box 24"/>
          <p:cNvSpPr txBox="1">
            <a:spLocks noChangeArrowheads="1"/>
          </p:cNvSpPr>
          <p:nvPr/>
        </p:nvSpPr>
        <p:spPr bwMode="auto">
          <a:xfrm>
            <a:off x="7696200" y="5021263"/>
            <a:ext cx="412750" cy="366712"/>
          </a:xfrm>
          <a:prstGeom prst="rect">
            <a:avLst/>
          </a:prstGeom>
          <a:noFill/>
          <a:ln w="4445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-V</a:t>
            </a:r>
          </a:p>
        </p:txBody>
      </p:sp>
      <p:pic>
        <p:nvPicPr>
          <p:cNvPr id="22" name="Picture 5" descr="o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743200"/>
            <a:ext cx="3886200" cy="29374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Patch clamping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the measurement of ion channel activity in cells or membrane patches </a:t>
            </a:r>
          </a:p>
          <a:p>
            <a:r>
              <a:rPr lang="en-US" dirty="0" smtClean="0"/>
              <a:t>Voltage clamping </a:t>
            </a:r>
            <a:r>
              <a:rPr lang="en-US" dirty="0" err="1" smtClean="0"/>
              <a:t>vs</a:t>
            </a:r>
            <a:r>
              <a:rPr lang="en-US" dirty="0" smtClean="0"/>
              <a:t> current clamping</a:t>
            </a:r>
          </a:p>
          <a:p>
            <a:r>
              <a:rPr lang="de-DE" dirty="0" smtClean="0"/>
              <a:t> Erwin Neher and Bert Sakmann (early 80‘s)</a:t>
            </a:r>
          </a:p>
          <a:p>
            <a:pPr lvl="1"/>
            <a:r>
              <a:rPr lang="en-US" dirty="0" smtClean="0"/>
              <a:t> Nobel Prize in Physiology or Medicine </a:t>
            </a:r>
            <a:r>
              <a:rPr lang="en-US" smtClean="0"/>
              <a:t>in 1991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Patch clamping</a:t>
            </a:r>
            <a:endParaRPr lang="en-US" dirty="0"/>
          </a:p>
        </p:txBody>
      </p:sp>
      <p:pic>
        <p:nvPicPr>
          <p:cNvPr id="4" name="Picture 3" descr="myocyte-patch"/>
          <p:cNvPicPr>
            <a:picLocks noChangeAspect="1" noChangeArrowheads="1"/>
          </p:cNvPicPr>
          <p:nvPr/>
        </p:nvPicPr>
        <p:blipFill>
          <a:blip r:embed="rId2" cstate="print"/>
          <a:srcRect r="18248"/>
          <a:stretch>
            <a:fillRect/>
          </a:stretch>
        </p:blipFill>
        <p:spPr bwMode="auto">
          <a:xfrm>
            <a:off x="76200" y="2286000"/>
            <a:ext cx="4267200" cy="3444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5" descr="myocyte-patch2"/>
          <p:cNvPicPr>
            <a:picLocks noChangeAspect="1" noChangeArrowheads="1"/>
          </p:cNvPicPr>
          <p:nvPr/>
        </p:nvPicPr>
        <p:blipFill>
          <a:blip r:embed="rId3" cstate="print"/>
          <a:srcRect l="2174" t="2191" r="2174" b="1370"/>
          <a:stretch>
            <a:fillRect/>
          </a:stretch>
        </p:blipFill>
        <p:spPr bwMode="auto">
          <a:xfrm>
            <a:off x="5181600" y="2209800"/>
            <a:ext cx="381000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Line 6"/>
          <p:cNvSpPr>
            <a:spLocks noChangeShapeType="1"/>
          </p:cNvSpPr>
          <p:nvPr/>
        </p:nvSpPr>
        <p:spPr bwMode="auto">
          <a:xfrm flipV="1">
            <a:off x="3048000" y="2209800"/>
            <a:ext cx="2133600" cy="182880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3048000" y="4191000"/>
            <a:ext cx="2133600" cy="182880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xcised-patch"/>
          <p:cNvPicPr>
            <a:picLocks noChangeAspect="1" noChangeArrowheads="1"/>
          </p:cNvPicPr>
          <p:nvPr/>
        </p:nvPicPr>
        <p:blipFill>
          <a:blip r:embed="rId2" cstate="print"/>
          <a:srcRect l="1054" t="13277" r="835" b="12968"/>
          <a:stretch>
            <a:fillRect/>
          </a:stretch>
        </p:blipFill>
        <p:spPr bwMode="auto">
          <a:xfrm>
            <a:off x="152400" y="1295400"/>
            <a:ext cx="8786960" cy="472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639" y="2209800"/>
            <a:ext cx="8229600" cy="28194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Basic bioelectricity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operational amplifier</a:t>
            </a:r>
          </a:p>
          <a:p>
            <a:r>
              <a:rPr lang="en-US" dirty="0" smtClean="0"/>
              <a:t>A simple voltage-clamp circuit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Patch clamp </a:t>
            </a:r>
            <a:br>
              <a:rPr lang="en-US" dirty="0" smtClean="0"/>
            </a:br>
            <a:r>
              <a:rPr lang="en-US" dirty="0" smtClean="0"/>
              <a:t>configurations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057400"/>
            <a:ext cx="4953000" cy="3352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Cell-attached</a:t>
            </a:r>
            <a:br>
              <a:rPr lang="en-US" dirty="0" smtClean="0"/>
            </a:br>
            <a:r>
              <a:rPr lang="en-US" dirty="0" smtClean="0"/>
              <a:t>(on-cell)</a:t>
            </a:r>
          </a:p>
          <a:p>
            <a:pPr lvl="1"/>
            <a:r>
              <a:rPr lang="en-US" dirty="0" smtClean="0"/>
              <a:t>Loose patch</a:t>
            </a:r>
          </a:p>
          <a:p>
            <a:r>
              <a:rPr lang="en-US" dirty="0" smtClean="0"/>
              <a:t>Whole-cell</a:t>
            </a:r>
          </a:p>
          <a:p>
            <a:pPr lvl="1"/>
            <a:r>
              <a:rPr lang="en-US" dirty="0" smtClean="0"/>
              <a:t>Perforated patch </a:t>
            </a:r>
          </a:p>
          <a:p>
            <a:r>
              <a:rPr lang="en-US" dirty="0" smtClean="0"/>
              <a:t>Inside-out</a:t>
            </a:r>
          </a:p>
          <a:p>
            <a:r>
              <a:rPr lang="en-US" dirty="0" smtClean="0"/>
              <a:t>Outside-out</a:t>
            </a:r>
          </a:p>
          <a:p>
            <a:endParaRPr lang="en-US" dirty="0"/>
          </a:p>
        </p:txBody>
      </p:sp>
      <p:pic>
        <p:nvPicPr>
          <p:cNvPr id="68612" name="Picture 4" descr="graphic ele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52399"/>
            <a:ext cx="3352800" cy="59811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Operation of the operational amplifier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5105400" cy="4709160"/>
          </a:xfrm>
        </p:spPr>
        <p:txBody>
          <a:bodyPr>
            <a:normAutofit/>
          </a:bodyPr>
          <a:lstStyle/>
          <a:p>
            <a:r>
              <a:rPr lang="en-US" dirty="0" smtClean="0"/>
              <a:t>The rules:</a:t>
            </a:r>
          </a:p>
          <a:p>
            <a:pPr lvl="1"/>
            <a:r>
              <a:rPr lang="en-US" dirty="0" smtClean="0"/>
              <a:t>The output attempt to do whatever it takes to make the voltage difference between the input terminals zero</a:t>
            </a:r>
          </a:p>
          <a:p>
            <a:pPr lvl="1"/>
            <a:r>
              <a:rPr lang="en-US" dirty="0" smtClean="0"/>
              <a:t>The input terminals draw almost no current (i.e. the input impedance is extremely high)</a:t>
            </a:r>
          </a:p>
          <a:p>
            <a:pPr lvl="1"/>
            <a:r>
              <a:rPr lang="en-US" dirty="0" smtClean="0"/>
              <a:t>The output impedance is very low</a:t>
            </a:r>
          </a:p>
          <a:p>
            <a:pPr lvl="1"/>
            <a:endParaRPr lang="en-US" dirty="0"/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6324600" y="3276600"/>
            <a:ext cx="1676400" cy="1371600"/>
            <a:chOff x="1632" y="1715"/>
            <a:chExt cx="1056" cy="925"/>
          </a:xfrm>
        </p:grpSpPr>
        <p:grpSp>
          <p:nvGrpSpPr>
            <p:cNvPr id="5" name="Group 8"/>
            <p:cNvGrpSpPr>
              <a:grpSpLocks/>
            </p:cNvGrpSpPr>
            <p:nvPr/>
          </p:nvGrpSpPr>
          <p:grpSpPr bwMode="auto">
            <a:xfrm>
              <a:off x="1824" y="1728"/>
              <a:ext cx="624" cy="912"/>
              <a:chOff x="1824" y="1728"/>
              <a:chExt cx="624" cy="912"/>
            </a:xfrm>
          </p:grpSpPr>
          <p:sp>
            <p:nvSpPr>
              <p:cNvPr id="11" name="Line 9"/>
              <p:cNvSpPr>
                <a:spLocks noChangeShapeType="1"/>
              </p:cNvSpPr>
              <p:nvPr/>
            </p:nvSpPr>
            <p:spPr bwMode="auto">
              <a:xfrm>
                <a:off x="1824" y="1728"/>
                <a:ext cx="0" cy="91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10"/>
              <p:cNvSpPr>
                <a:spLocks noChangeShapeType="1"/>
              </p:cNvSpPr>
              <p:nvPr/>
            </p:nvSpPr>
            <p:spPr bwMode="auto">
              <a:xfrm>
                <a:off x="1824" y="1728"/>
                <a:ext cx="624" cy="48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1"/>
              <p:cNvSpPr>
                <a:spLocks noChangeShapeType="1"/>
              </p:cNvSpPr>
              <p:nvPr/>
            </p:nvSpPr>
            <p:spPr bwMode="auto">
              <a:xfrm flipV="1">
                <a:off x="1824" y="2208"/>
                <a:ext cx="624" cy="43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" name="Line 12"/>
            <p:cNvSpPr>
              <a:spLocks noChangeShapeType="1"/>
            </p:cNvSpPr>
            <p:nvPr/>
          </p:nvSpPr>
          <p:spPr bwMode="auto">
            <a:xfrm>
              <a:off x="1632" y="1920"/>
              <a:ext cx="19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Line 13"/>
            <p:cNvSpPr>
              <a:spLocks noChangeShapeType="1"/>
            </p:cNvSpPr>
            <p:nvPr/>
          </p:nvSpPr>
          <p:spPr bwMode="auto">
            <a:xfrm>
              <a:off x="1632" y="2448"/>
              <a:ext cx="19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14"/>
            <p:cNvSpPr>
              <a:spLocks noChangeShapeType="1"/>
            </p:cNvSpPr>
            <p:nvPr/>
          </p:nvSpPr>
          <p:spPr bwMode="auto">
            <a:xfrm>
              <a:off x="2448" y="2208"/>
              <a:ext cx="2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1824" y="2258"/>
              <a:ext cx="228" cy="308"/>
            </a:xfrm>
            <a:prstGeom prst="rect">
              <a:avLst/>
            </a:prstGeom>
            <a:noFill/>
            <a:ln w="4445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r>
                <a:rPr lang="en-US" sz="2400" b="0"/>
                <a:t>+</a:t>
              </a:r>
            </a:p>
          </p:txBody>
        </p: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1824" y="1715"/>
              <a:ext cx="201" cy="391"/>
            </a:xfrm>
            <a:prstGeom prst="rect">
              <a:avLst/>
            </a:prstGeom>
            <a:noFill/>
            <a:ln w="4445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b="0"/>
                <a:t>-</a:t>
              </a:r>
            </a:p>
          </p:txBody>
        </p:sp>
      </p:grpSp>
      <p:sp>
        <p:nvSpPr>
          <p:cNvPr id="14" name="Line 17"/>
          <p:cNvSpPr>
            <a:spLocks noChangeShapeType="1"/>
          </p:cNvSpPr>
          <p:nvPr/>
        </p:nvSpPr>
        <p:spPr bwMode="auto">
          <a:xfrm flipV="1">
            <a:off x="7086600" y="2994025"/>
            <a:ext cx="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Line 18"/>
          <p:cNvSpPr>
            <a:spLocks noChangeShapeType="1"/>
          </p:cNvSpPr>
          <p:nvPr/>
        </p:nvSpPr>
        <p:spPr bwMode="auto">
          <a:xfrm flipV="1">
            <a:off x="7086600" y="4343400"/>
            <a:ext cx="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19"/>
          <p:cNvSpPr>
            <a:spLocks noChangeShapeType="1"/>
          </p:cNvSpPr>
          <p:nvPr/>
        </p:nvSpPr>
        <p:spPr bwMode="auto">
          <a:xfrm>
            <a:off x="5791200" y="2971800"/>
            <a:ext cx="289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20"/>
          <p:cNvSpPr>
            <a:spLocks noChangeShapeType="1"/>
          </p:cNvSpPr>
          <p:nvPr/>
        </p:nvSpPr>
        <p:spPr bwMode="auto">
          <a:xfrm>
            <a:off x="5791200" y="4953000"/>
            <a:ext cx="289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Oval 21"/>
          <p:cNvSpPr>
            <a:spLocks noChangeArrowheads="1"/>
          </p:cNvSpPr>
          <p:nvPr/>
        </p:nvSpPr>
        <p:spPr bwMode="auto">
          <a:xfrm>
            <a:off x="7010400" y="2895600"/>
            <a:ext cx="152400" cy="1524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7010400" y="4856163"/>
            <a:ext cx="152400" cy="1524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Text Box 23"/>
          <p:cNvSpPr txBox="1">
            <a:spLocks noChangeArrowheads="1"/>
          </p:cNvSpPr>
          <p:nvPr/>
        </p:nvSpPr>
        <p:spPr bwMode="auto">
          <a:xfrm>
            <a:off x="8229600" y="2667000"/>
            <a:ext cx="469900" cy="366713"/>
          </a:xfrm>
          <a:prstGeom prst="rect">
            <a:avLst/>
          </a:prstGeom>
          <a:noFill/>
          <a:ln w="4445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+V</a:t>
            </a:r>
          </a:p>
        </p:txBody>
      </p:sp>
      <p:sp>
        <p:nvSpPr>
          <p:cNvPr id="21" name="Text Box 24"/>
          <p:cNvSpPr txBox="1">
            <a:spLocks noChangeArrowheads="1"/>
          </p:cNvSpPr>
          <p:nvPr/>
        </p:nvSpPr>
        <p:spPr bwMode="auto">
          <a:xfrm>
            <a:off x="8305800" y="4640263"/>
            <a:ext cx="412750" cy="366712"/>
          </a:xfrm>
          <a:prstGeom prst="rect">
            <a:avLst/>
          </a:prstGeom>
          <a:noFill/>
          <a:ln w="4445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-V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4724400" y="3962400"/>
            <a:ext cx="3505200" cy="1524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85800" y="1905000"/>
            <a:ext cx="3352800" cy="4343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1066800" y="5638800"/>
            <a:ext cx="2514600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ln>
                <a:solidFill>
                  <a:schemeClr val="bg2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Picture 5" descr="asdpg29e"/>
          <p:cNvPicPr>
            <a:picLocks noChangeAspect="1" noChangeArrowheads="1"/>
          </p:cNvPicPr>
          <p:nvPr/>
        </p:nvPicPr>
        <p:blipFill>
          <a:blip r:embed="rId3" cstate="print"/>
          <a:srcRect l="22821" t="11412" r="46751" b="10985"/>
          <a:stretch>
            <a:fillRect/>
          </a:stretch>
        </p:blipFill>
        <p:spPr bwMode="auto">
          <a:xfrm>
            <a:off x="1981200" y="3887788"/>
            <a:ext cx="411163" cy="17510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" name="Picture 6" descr="asdpg29e"/>
          <p:cNvPicPr>
            <a:picLocks noChangeAspect="1" noChangeArrowheads="1"/>
          </p:cNvPicPr>
          <p:nvPr/>
        </p:nvPicPr>
        <p:blipFill>
          <a:blip r:embed="rId3" cstate="print"/>
          <a:srcRect l="22821" t="11412" r="46751" b="10985"/>
          <a:stretch>
            <a:fillRect/>
          </a:stretch>
        </p:blipFill>
        <p:spPr bwMode="auto">
          <a:xfrm>
            <a:off x="1990725" y="2133600"/>
            <a:ext cx="411163" cy="1752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2111375" y="3810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ln>
                <a:solidFill>
                  <a:schemeClr val="bg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2111375" y="5562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ln>
                <a:solidFill>
                  <a:schemeClr val="bg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2263775" y="3886200"/>
            <a:ext cx="1317625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ln>
                <a:solidFill>
                  <a:schemeClr val="bg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3276600" y="4495800"/>
            <a:ext cx="577402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ln>
                  <a:solidFill>
                    <a:schemeClr val="bg2"/>
                  </a:solidFill>
                </a:ln>
                <a:solidFill>
                  <a:schemeClr val="bg1"/>
                </a:solidFill>
              </a:rPr>
              <a:t>V</a:t>
            </a:r>
            <a:r>
              <a:rPr lang="en-US" b="0" baseline="-25000">
                <a:ln>
                  <a:solidFill>
                    <a:schemeClr val="bg2"/>
                  </a:solidFill>
                </a:ln>
                <a:solidFill>
                  <a:schemeClr val="bg1"/>
                </a:solidFill>
              </a:rPr>
              <a:t>out</a:t>
            </a:r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 flipV="1">
            <a:off x="3505200" y="3962400"/>
            <a:ext cx="0" cy="5334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ln>
                <a:solidFill>
                  <a:schemeClr val="bg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2" name="Line 13"/>
          <p:cNvSpPr>
            <a:spLocks noChangeShapeType="1"/>
          </p:cNvSpPr>
          <p:nvPr/>
        </p:nvSpPr>
        <p:spPr bwMode="auto">
          <a:xfrm>
            <a:off x="3505200" y="4876800"/>
            <a:ext cx="0" cy="6858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ln>
                <a:solidFill>
                  <a:schemeClr val="bg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892175" y="2133600"/>
            <a:ext cx="1317625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ln>
                <a:solidFill>
                  <a:schemeClr val="bg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762000" y="3748088"/>
            <a:ext cx="486030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ln>
                  <a:solidFill>
                    <a:schemeClr val="bg2"/>
                  </a:solidFill>
                </a:ln>
                <a:solidFill>
                  <a:schemeClr val="bg1"/>
                </a:solidFill>
              </a:rPr>
              <a:t>V</a:t>
            </a:r>
            <a:r>
              <a:rPr lang="en-US" b="0" baseline="-25000">
                <a:ln>
                  <a:solidFill>
                    <a:schemeClr val="bg2"/>
                  </a:solidFill>
                </a:ln>
                <a:solidFill>
                  <a:schemeClr val="bg1"/>
                </a:solidFill>
              </a:rPr>
              <a:t>in</a:t>
            </a:r>
          </a:p>
        </p:txBody>
      </p:sp>
      <p:sp>
        <p:nvSpPr>
          <p:cNvPr id="15" name="Line 16"/>
          <p:cNvSpPr>
            <a:spLocks noChangeShapeType="1"/>
          </p:cNvSpPr>
          <p:nvPr/>
        </p:nvSpPr>
        <p:spPr bwMode="auto">
          <a:xfrm flipV="1">
            <a:off x="914400" y="2362200"/>
            <a:ext cx="0" cy="14478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ln>
                <a:solidFill>
                  <a:schemeClr val="bg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6" name="Line 17"/>
          <p:cNvSpPr>
            <a:spLocks noChangeShapeType="1"/>
          </p:cNvSpPr>
          <p:nvPr/>
        </p:nvSpPr>
        <p:spPr bwMode="auto">
          <a:xfrm>
            <a:off x="914400" y="4191000"/>
            <a:ext cx="0" cy="13716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ln>
                <a:solidFill>
                  <a:schemeClr val="bg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2362200" y="2819400"/>
            <a:ext cx="415498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ln>
                  <a:solidFill>
                    <a:schemeClr val="bg2"/>
                  </a:solidFill>
                </a:ln>
                <a:solidFill>
                  <a:schemeClr val="bg1"/>
                </a:solidFill>
              </a:rPr>
              <a:t>R</a:t>
            </a:r>
            <a:r>
              <a:rPr lang="en-US" b="0" baseline="-25000">
                <a:ln>
                  <a:solidFill>
                    <a:schemeClr val="bg2"/>
                  </a:solidFill>
                </a:ln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2362200" y="4572000"/>
            <a:ext cx="415498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ln>
                  <a:solidFill>
                    <a:schemeClr val="bg2"/>
                  </a:solidFill>
                </a:ln>
                <a:solidFill>
                  <a:schemeClr val="bg1"/>
                </a:solidFill>
              </a:rPr>
              <a:t>R</a:t>
            </a:r>
            <a:r>
              <a:rPr lang="en-US" b="0" baseline="-25000">
                <a:ln>
                  <a:solidFill>
                    <a:schemeClr val="bg2"/>
                  </a:solidFill>
                </a:ln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9" name="Line 21"/>
          <p:cNvSpPr>
            <a:spLocks noChangeShapeType="1"/>
          </p:cNvSpPr>
          <p:nvPr/>
        </p:nvSpPr>
        <p:spPr bwMode="auto">
          <a:xfrm>
            <a:off x="2187575" y="5715000"/>
            <a:ext cx="0" cy="1524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ln>
                <a:solidFill>
                  <a:schemeClr val="bg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0" name="Line 22"/>
          <p:cNvSpPr>
            <a:spLocks noChangeShapeType="1"/>
          </p:cNvSpPr>
          <p:nvPr/>
        </p:nvSpPr>
        <p:spPr bwMode="auto">
          <a:xfrm>
            <a:off x="1905000" y="5867400"/>
            <a:ext cx="609600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ln>
                <a:solidFill>
                  <a:schemeClr val="bg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1" name="Line 23"/>
          <p:cNvSpPr>
            <a:spLocks noChangeShapeType="1"/>
          </p:cNvSpPr>
          <p:nvPr/>
        </p:nvSpPr>
        <p:spPr bwMode="auto">
          <a:xfrm>
            <a:off x="2057400" y="5943600"/>
            <a:ext cx="304800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ln>
                <a:solidFill>
                  <a:schemeClr val="bg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2" name="Line 24"/>
          <p:cNvSpPr>
            <a:spLocks noChangeShapeType="1"/>
          </p:cNvSpPr>
          <p:nvPr/>
        </p:nvSpPr>
        <p:spPr bwMode="auto">
          <a:xfrm>
            <a:off x="2133600" y="6019800"/>
            <a:ext cx="152400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ln>
                <a:solidFill>
                  <a:schemeClr val="bg2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23" name="Object 25"/>
          <p:cNvGraphicFramePr>
            <a:graphicFrameLocks noChangeAspect="1"/>
          </p:cNvGraphicFramePr>
          <p:nvPr/>
        </p:nvGraphicFramePr>
        <p:xfrm>
          <a:off x="4953000" y="4114800"/>
          <a:ext cx="2889250" cy="118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0" name="Equation" r:id="rId4" imgW="1054080" imgH="431640" progId="Equation.3">
                  <p:embed/>
                </p:oleObj>
              </mc:Choice>
              <mc:Fallback>
                <p:oleObj name="Equation" r:id="rId4" imgW="105408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4114800"/>
                        <a:ext cx="2889250" cy="1184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itle 2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Voltage Divider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sosceles Triangle 5"/>
          <p:cNvSpPr/>
          <p:nvPr/>
        </p:nvSpPr>
        <p:spPr>
          <a:xfrm rot="12260437">
            <a:off x="1185718" y="3877830"/>
            <a:ext cx="255188" cy="13716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447800" y="4495800"/>
            <a:ext cx="1386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</a:t>
            </a:r>
            <a:r>
              <a:rPr lang="en-US" baseline="-25000" dirty="0" err="1" smtClean="0"/>
              <a:t>pip</a:t>
            </a:r>
            <a:r>
              <a:rPr lang="en-US" dirty="0" smtClean="0"/>
              <a:t> = 2 M</a:t>
            </a:r>
            <a:r>
              <a:rPr lang="el-GR" dirty="0" smtClean="0"/>
              <a:t>Ω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524000"/>
            <a:ext cx="2522868" cy="13612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10" name="Elbow Connector 9"/>
          <p:cNvCxnSpPr>
            <a:stCxn id="6" idx="3"/>
          </p:cNvCxnSpPr>
          <p:nvPr/>
        </p:nvCxnSpPr>
        <p:spPr>
          <a:xfrm rot="5400000" flipH="1" flipV="1">
            <a:off x="2371891" y="1433881"/>
            <a:ext cx="1728990" cy="3280828"/>
          </a:xfrm>
          <a:prstGeom prst="bentConnector2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800600" y="3276600"/>
            <a:ext cx="1348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</a:t>
            </a:r>
            <a:r>
              <a:rPr lang="en-US" baseline="-25000" dirty="0" err="1" smtClean="0"/>
              <a:t>in</a:t>
            </a:r>
            <a:r>
              <a:rPr lang="en-US" dirty="0" smtClean="0"/>
              <a:t> = 20M</a:t>
            </a:r>
            <a:r>
              <a:rPr lang="el-GR" dirty="0" smtClean="0"/>
              <a:t>Ω</a:t>
            </a:r>
            <a:endParaRPr lang="en-US" dirty="0"/>
          </a:p>
        </p:txBody>
      </p:sp>
      <p:grpSp>
        <p:nvGrpSpPr>
          <p:cNvPr id="42" name="Group 41"/>
          <p:cNvGrpSpPr/>
          <p:nvPr/>
        </p:nvGrpSpPr>
        <p:grpSpPr>
          <a:xfrm>
            <a:off x="4495800" y="2286000"/>
            <a:ext cx="381000" cy="912940"/>
            <a:chOff x="3886200" y="3048794"/>
            <a:chExt cx="457200" cy="1674146"/>
          </a:xfrm>
        </p:grpSpPr>
        <p:cxnSp>
          <p:nvCxnSpPr>
            <p:cNvPr id="18" name="Straight Connector 17"/>
            <p:cNvCxnSpPr/>
            <p:nvPr/>
          </p:nvCxnSpPr>
          <p:spPr>
            <a:xfrm rot="5400000">
              <a:off x="3810000" y="3276600"/>
              <a:ext cx="4572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038600" y="3505200"/>
              <a:ext cx="152400" cy="762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0800000" flipV="1">
              <a:off x="3962400" y="3581400"/>
              <a:ext cx="228600" cy="1524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0800000" flipV="1">
              <a:off x="3971545" y="3832859"/>
              <a:ext cx="228600" cy="1524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0800000" flipV="1">
              <a:off x="3962401" y="4114800"/>
              <a:ext cx="228600" cy="1524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3962400" y="3733800"/>
              <a:ext cx="228600" cy="762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3966972" y="3994404"/>
              <a:ext cx="224028" cy="120396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3962400" y="4267200"/>
              <a:ext cx="152400" cy="762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>
              <a:off x="4000500" y="4457700"/>
              <a:ext cx="2286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3886200" y="4572000"/>
              <a:ext cx="4572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962400" y="4648200"/>
              <a:ext cx="3048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4075176" y="4721352"/>
              <a:ext cx="762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46" name="Rectangle 45"/>
          <p:cNvSpPr/>
          <p:nvPr/>
        </p:nvSpPr>
        <p:spPr>
          <a:xfrm>
            <a:off x="3505200" y="4191000"/>
            <a:ext cx="4724400" cy="1524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7" name="Object 25"/>
          <p:cNvGraphicFramePr>
            <a:graphicFrameLocks noChangeAspect="1"/>
          </p:cNvGraphicFramePr>
          <p:nvPr/>
        </p:nvGraphicFramePr>
        <p:xfrm>
          <a:off x="3516313" y="4327525"/>
          <a:ext cx="4697412" cy="1217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5" name="Equation" r:id="rId4" imgW="1714320" imgH="444240" progId="Equation.3">
                  <p:embed/>
                </p:oleObj>
              </mc:Choice>
              <mc:Fallback>
                <p:oleObj name="Equation" r:id="rId4" imgW="1714320" imgH="4442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6313" y="4327525"/>
                        <a:ext cx="4697412" cy="1217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1143000" y="5181600"/>
            <a:ext cx="1401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</a:t>
            </a:r>
            <a:r>
              <a:rPr lang="en-US" baseline="-25000" dirty="0" err="1" smtClean="0"/>
              <a:t>m</a:t>
            </a:r>
            <a:r>
              <a:rPr lang="en-US" baseline="-25000" dirty="0" smtClean="0"/>
              <a:t> </a:t>
            </a:r>
            <a:r>
              <a:rPr lang="en-US" dirty="0" smtClean="0"/>
              <a:t>= -80mV</a:t>
            </a:r>
            <a:endParaRPr lang="en-US" baseline="-25000" dirty="0"/>
          </a:p>
        </p:txBody>
      </p:sp>
      <p:sp>
        <p:nvSpPr>
          <p:cNvPr id="49" name="Right Arrow 48"/>
          <p:cNvSpPr/>
          <p:nvPr/>
        </p:nvSpPr>
        <p:spPr>
          <a:xfrm>
            <a:off x="2514600" y="2057400"/>
            <a:ext cx="1371600" cy="45719"/>
          </a:xfrm>
          <a:prstGeom prst="rightArrow">
            <a:avLst/>
          </a:prstGeom>
          <a:solidFill>
            <a:schemeClr val="tx1">
              <a:lumMod val="85000"/>
            </a:schemeClr>
          </a:solidFill>
          <a:ln>
            <a:solidFill>
              <a:schemeClr val="tx1">
                <a:lumMod val="85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2971800" y="1752600"/>
            <a:ext cx="263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sosceles Triangle 5"/>
          <p:cNvSpPr/>
          <p:nvPr/>
        </p:nvSpPr>
        <p:spPr>
          <a:xfrm rot="12260437">
            <a:off x="1185718" y="3877830"/>
            <a:ext cx="255188" cy="13716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447800" y="4495800"/>
            <a:ext cx="1386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</a:t>
            </a:r>
            <a:r>
              <a:rPr lang="en-US" baseline="-25000" dirty="0" err="1" smtClean="0"/>
              <a:t>pip</a:t>
            </a:r>
            <a:r>
              <a:rPr lang="en-US" dirty="0" smtClean="0"/>
              <a:t> = 2 M</a:t>
            </a:r>
            <a:r>
              <a:rPr lang="el-GR" dirty="0" smtClean="0"/>
              <a:t>Ω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524000"/>
            <a:ext cx="2522868" cy="13612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10" name="Elbow Connector 9"/>
          <p:cNvCxnSpPr>
            <a:stCxn id="6" idx="3"/>
          </p:cNvCxnSpPr>
          <p:nvPr/>
        </p:nvCxnSpPr>
        <p:spPr>
          <a:xfrm rot="5400000" flipH="1" flipV="1">
            <a:off x="2371891" y="1433881"/>
            <a:ext cx="1728990" cy="3280828"/>
          </a:xfrm>
          <a:prstGeom prst="bentConnector2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90800" y="2819400"/>
            <a:ext cx="12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</a:t>
            </a:r>
            <a:r>
              <a:rPr lang="en-US" baseline="-25000" dirty="0" err="1" smtClean="0"/>
              <a:t>in</a:t>
            </a:r>
            <a:r>
              <a:rPr lang="en-US" dirty="0" smtClean="0"/>
              <a:t> = 10</a:t>
            </a:r>
            <a:r>
              <a:rPr lang="en-US" baseline="30000" dirty="0" smtClean="0"/>
              <a:t>12</a:t>
            </a:r>
            <a:r>
              <a:rPr lang="el-GR" dirty="0" smtClean="0"/>
              <a:t>Ω</a:t>
            </a:r>
            <a:endParaRPr lang="en-US" dirty="0"/>
          </a:p>
        </p:txBody>
      </p:sp>
      <p:grpSp>
        <p:nvGrpSpPr>
          <p:cNvPr id="2" name="Group 41"/>
          <p:cNvGrpSpPr/>
          <p:nvPr/>
        </p:nvGrpSpPr>
        <p:grpSpPr>
          <a:xfrm>
            <a:off x="2209800" y="2286000"/>
            <a:ext cx="381000" cy="912940"/>
            <a:chOff x="3886200" y="3048794"/>
            <a:chExt cx="457200" cy="1674146"/>
          </a:xfrm>
        </p:grpSpPr>
        <p:cxnSp>
          <p:nvCxnSpPr>
            <p:cNvPr id="18" name="Straight Connector 17"/>
            <p:cNvCxnSpPr/>
            <p:nvPr/>
          </p:nvCxnSpPr>
          <p:spPr>
            <a:xfrm rot="5400000">
              <a:off x="3810000" y="3276600"/>
              <a:ext cx="4572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038600" y="3505200"/>
              <a:ext cx="152400" cy="762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0800000" flipV="1">
              <a:off x="3962400" y="3581400"/>
              <a:ext cx="228600" cy="1524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0800000" flipV="1">
              <a:off x="3971545" y="3832859"/>
              <a:ext cx="228600" cy="1524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0800000" flipV="1">
              <a:off x="3962401" y="4114800"/>
              <a:ext cx="228600" cy="1524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3962400" y="3733800"/>
              <a:ext cx="228600" cy="762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3966972" y="3994404"/>
              <a:ext cx="224028" cy="120396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3962400" y="4267200"/>
              <a:ext cx="152400" cy="762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>
              <a:off x="4000500" y="4457700"/>
              <a:ext cx="2286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3886200" y="4572000"/>
              <a:ext cx="4572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962400" y="4648200"/>
              <a:ext cx="3048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4075176" y="4721352"/>
              <a:ext cx="762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46" name="Rectangle 45"/>
          <p:cNvSpPr/>
          <p:nvPr/>
        </p:nvSpPr>
        <p:spPr>
          <a:xfrm>
            <a:off x="3505200" y="4191000"/>
            <a:ext cx="4724400" cy="1524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7" name="Object 25"/>
          <p:cNvGraphicFramePr>
            <a:graphicFrameLocks noChangeAspect="1"/>
          </p:cNvGraphicFramePr>
          <p:nvPr/>
        </p:nvGraphicFramePr>
        <p:xfrm>
          <a:off x="3516313" y="4327525"/>
          <a:ext cx="4697412" cy="1217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8" name="Equation" r:id="rId4" imgW="1714320" imgH="444240" progId="Equation.3">
                  <p:embed/>
                </p:oleObj>
              </mc:Choice>
              <mc:Fallback>
                <p:oleObj name="Equation" r:id="rId4" imgW="1714320" imgH="4442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6313" y="4327525"/>
                        <a:ext cx="4697412" cy="1217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1143000" y="5181600"/>
            <a:ext cx="1401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</a:t>
            </a:r>
            <a:r>
              <a:rPr lang="en-US" baseline="-25000" dirty="0" err="1" smtClean="0"/>
              <a:t>m</a:t>
            </a:r>
            <a:r>
              <a:rPr lang="en-US" baseline="-25000" dirty="0" smtClean="0"/>
              <a:t> </a:t>
            </a:r>
            <a:r>
              <a:rPr lang="en-US" dirty="0" smtClean="0"/>
              <a:t>= -80mV</a:t>
            </a:r>
            <a:endParaRPr lang="en-US" baseline="-25000" dirty="0"/>
          </a:p>
        </p:txBody>
      </p:sp>
      <p:sp>
        <p:nvSpPr>
          <p:cNvPr id="27" name="Isosceles Triangle 26"/>
          <p:cNvSpPr/>
          <p:nvPr/>
        </p:nvSpPr>
        <p:spPr>
          <a:xfrm rot="5400000">
            <a:off x="2476500" y="1866900"/>
            <a:ext cx="762000" cy="68580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533400" y="4800600"/>
            <a:ext cx="4191000" cy="1600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81000" y="1752600"/>
            <a:ext cx="4495800" cy="2971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94" name="Rectangle 50"/>
          <p:cNvSpPr>
            <a:spLocks noChangeArrowheads="1"/>
          </p:cNvSpPr>
          <p:nvPr/>
        </p:nvSpPr>
        <p:spPr bwMode="auto">
          <a:xfrm>
            <a:off x="5638800" y="1843087"/>
            <a:ext cx="2971800" cy="3962400"/>
          </a:xfrm>
          <a:prstGeom prst="rect">
            <a:avLst/>
          </a:prstGeom>
          <a:solidFill>
            <a:srgbClr val="DCEFF0"/>
          </a:solidFill>
          <a:ln w="25400">
            <a:solidFill>
              <a:schemeClr val="tx1"/>
            </a:solidFill>
            <a:miter lim="800000"/>
            <a:headEnd/>
            <a:tailEnd type="none" w="lg" len="lg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457200" y="1752600"/>
            <a:ext cx="4295776" cy="2743200"/>
            <a:chOff x="432" y="1104"/>
            <a:chExt cx="2706" cy="1728"/>
          </a:xfrm>
        </p:grpSpPr>
        <p:grpSp>
          <p:nvGrpSpPr>
            <p:cNvPr id="3" name="Group 16"/>
            <p:cNvGrpSpPr>
              <a:grpSpLocks/>
            </p:cNvGrpSpPr>
            <p:nvPr/>
          </p:nvGrpSpPr>
          <p:grpSpPr bwMode="auto">
            <a:xfrm>
              <a:off x="1392" y="1776"/>
              <a:ext cx="1056" cy="864"/>
              <a:chOff x="1632" y="1715"/>
              <a:chExt cx="1056" cy="925"/>
            </a:xfrm>
          </p:grpSpPr>
          <p:grpSp>
            <p:nvGrpSpPr>
              <p:cNvPr id="4" name="Group 9"/>
              <p:cNvGrpSpPr>
                <a:grpSpLocks/>
              </p:cNvGrpSpPr>
              <p:nvPr/>
            </p:nvGrpSpPr>
            <p:grpSpPr bwMode="auto">
              <a:xfrm>
                <a:off x="1824" y="1728"/>
                <a:ext cx="624" cy="912"/>
                <a:chOff x="1824" y="1728"/>
                <a:chExt cx="624" cy="912"/>
              </a:xfrm>
            </p:grpSpPr>
            <p:sp>
              <p:nvSpPr>
                <p:cNvPr id="31748" name="Line 4"/>
                <p:cNvSpPr>
                  <a:spLocks noChangeShapeType="1"/>
                </p:cNvSpPr>
                <p:nvPr/>
              </p:nvSpPr>
              <p:spPr bwMode="auto">
                <a:xfrm>
                  <a:off x="1824" y="1728"/>
                  <a:ext cx="0" cy="912"/>
                </a:xfrm>
                <a:prstGeom prst="line">
                  <a:avLst/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50" name="Line 6"/>
                <p:cNvSpPr>
                  <a:spLocks noChangeShapeType="1"/>
                </p:cNvSpPr>
                <p:nvPr/>
              </p:nvSpPr>
              <p:spPr bwMode="auto">
                <a:xfrm>
                  <a:off x="1824" y="1728"/>
                  <a:ext cx="624" cy="480"/>
                </a:xfrm>
                <a:prstGeom prst="line">
                  <a:avLst/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51" name="Line 7"/>
                <p:cNvSpPr>
                  <a:spLocks noChangeShapeType="1"/>
                </p:cNvSpPr>
                <p:nvPr/>
              </p:nvSpPr>
              <p:spPr bwMode="auto">
                <a:xfrm flipV="1">
                  <a:off x="1824" y="2208"/>
                  <a:ext cx="624" cy="432"/>
                </a:xfrm>
                <a:prstGeom prst="line">
                  <a:avLst/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1754" name="Line 10"/>
              <p:cNvSpPr>
                <a:spLocks noChangeShapeType="1"/>
              </p:cNvSpPr>
              <p:nvPr/>
            </p:nvSpPr>
            <p:spPr bwMode="auto">
              <a:xfrm>
                <a:off x="1632" y="1920"/>
                <a:ext cx="192" cy="0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56" name="Line 12"/>
              <p:cNvSpPr>
                <a:spLocks noChangeShapeType="1"/>
              </p:cNvSpPr>
              <p:nvPr/>
            </p:nvSpPr>
            <p:spPr bwMode="auto">
              <a:xfrm>
                <a:off x="1632" y="2448"/>
                <a:ext cx="192" cy="0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57" name="Line 13"/>
              <p:cNvSpPr>
                <a:spLocks noChangeShapeType="1"/>
              </p:cNvSpPr>
              <p:nvPr/>
            </p:nvSpPr>
            <p:spPr bwMode="auto">
              <a:xfrm>
                <a:off x="2448" y="2208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58" name="Text Box 14"/>
              <p:cNvSpPr txBox="1">
                <a:spLocks noChangeArrowheads="1"/>
              </p:cNvSpPr>
              <p:nvPr/>
            </p:nvSpPr>
            <p:spPr bwMode="auto">
              <a:xfrm>
                <a:off x="1824" y="2258"/>
                <a:ext cx="228" cy="311"/>
              </a:xfrm>
              <a:prstGeom prst="rect">
                <a:avLst/>
              </a:prstGeom>
              <a:noFill/>
              <a:ln w="444500">
                <a:noFill/>
                <a:miter lim="800000"/>
                <a:headEnd/>
                <a:tailEnd type="none" w="lg" len="lg"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US" sz="2400" b="0">
                    <a:solidFill>
                      <a:schemeClr val="bg1"/>
                    </a:solidFill>
                  </a:rPr>
                  <a:t>+</a:t>
                </a:r>
              </a:p>
            </p:txBody>
          </p:sp>
          <p:sp>
            <p:nvSpPr>
              <p:cNvPr id="31759" name="Text Box 15"/>
              <p:cNvSpPr txBox="1">
                <a:spLocks noChangeArrowheads="1"/>
              </p:cNvSpPr>
              <p:nvPr/>
            </p:nvSpPr>
            <p:spPr bwMode="auto">
              <a:xfrm>
                <a:off x="1824" y="1715"/>
                <a:ext cx="201" cy="391"/>
              </a:xfrm>
              <a:prstGeom prst="rect">
                <a:avLst/>
              </a:prstGeom>
              <a:noFill/>
              <a:ln w="444500">
                <a:noFill/>
                <a:miter lim="800000"/>
                <a:headEnd/>
                <a:tailEnd type="none" w="lg" len="lg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3200" b="0" dirty="0">
                    <a:solidFill>
                      <a:schemeClr val="bg1"/>
                    </a:solidFill>
                  </a:rPr>
                  <a:t>-</a:t>
                </a:r>
              </a:p>
            </p:txBody>
          </p:sp>
        </p:grpSp>
        <p:pic>
          <p:nvPicPr>
            <p:cNvPr id="31762" name="Picture 18" descr="asdpg29e"/>
            <p:cNvPicPr>
              <a:picLocks noChangeAspect="1" noChangeArrowheads="1"/>
            </p:cNvPicPr>
            <p:nvPr/>
          </p:nvPicPr>
          <p:blipFill>
            <a:blip r:embed="rId4" cstate="print"/>
            <a:srcRect l="11360" t="46742" r="11005" b="23074"/>
            <a:stretch>
              <a:fillRect/>
            </a:stretch>
          </p:blipFill>
          <p:spPr bwMode="auto">
            <a:xfrm>
              <a:off x="727" y="1886"/>
              <a:ext cx="672" cy="157"/>
            </a:xfrm>
            <a:prstGeom prst="rect">
              <a:avLst/>
            </a:prstGeom>
            <a:noFill/>
          </p:spPr>
        </p:pic>
        <p:pic>
          <p:nvPicPr>
            <p:cNvPr id="31763" name="Picture 19" descr="asdpg29e"/>
            <p:cNvPicPr>
              <a:picLocks noChangeAspect="1" noChangeArrowheads="1"/>
            </p:cNvPicPr>
            <p:nvPr/>
          </p:nvPicPr>
          <p:blipFill>
            <a:blip r:embed="rId4" cstate="print"/>
            <a:srcRect l="11360" t="46742" r="11005" b="23074"/>
            <a:stretch>
              <a:fillRect/>
            </a:stretch>
          </p:blipFill>
          <p:spPr bwMode="auto">
            <a:xfrm>
              <a:off x="1680" y="1358"/>
              <a:ext cx="672" cy="157"/>
            </a:xfrm>
            <a:prstGeom prst="rect">
              <a:avLst/>
            </a:prstGeom>
            <a:noFill/>
          </p:spPr>
        </p:pic>
        <p:sp>
          <p:nvSpPr>
            <p:cNvPr id="31764" name="Line 20"/>
            <p:cNvSpPr>
              <a:spLocks noChangeShapeType="1"/>
            </p:cNvSpPr>
            <p:nvPr/>
          </p:nvSpPr>
          <p:spPr bwMode="auto">
            <a:xfrm flipV="1">
              <a:off x="1393" y="1441"/>
              <a:ext cx="0" cy="53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65" name="Line 21"/>
            <p:cNvSpPr>
              <a:spLocks noChangeShapeType="1"/>
            </p:cNvSpPr>
            <p:nvPr/>
          </p:nvSpPr>
          <p:spPr bwMode="auto">
            <a:xfrm>
              <a:off x="1392" y="1440"/>
              <a:ext cx="28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66" name="Oval 22"/>
            <p:cNvSpPr>
              <a:spLocks noChangeArrowheads="1"/>
            </p:cNvSpPr>
            <p:nvPr/>
          </p:nvSpPr>
          <p:spPr bwMode="auto">
            <a:xfrm>
              <a:off x="1344" y="1920"/>
              <a:ext cx="96" cy="9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  <a:round/>
              <a:headEnd/>
              <a:tailEnd type="non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" name="Group 28"/>
            <p:cNvGrpSpPr>
              <a:grpSpLocks/>
            </p:cNvGrpSpPr>
            <p:nvPr/>
          </p:nvGrpSpPr>
          <p:grpSpPr bwMode="auto">
            <a:xfrm>
              <a:off x="1056" y="2592"/>
              <a:ext cx="288" cy="240"/>
              <a:chOff x="1392" y="3456"/>
              <a:chExt cx="288" cy="240"/>
            </a:xfrm>
          </p:grpSpPr>
          <p:sp>
            <p:nvSpPr>
              <p:cNvPr id="31767" name="Line 23"/>
              <p:cNvSpPr>
                <a:spLocks noChangeShapeType="1"/>
              </p:cNvSpPr>
              <p:nvPr/>
            </p:nvSpPr>
            <p:spPr bwMode="auto">
              <a:xfrm>
                <a:off x="1536" y="3456"/>
                <a:ext cx="0" cy="96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68" name="Line 24"/>
              <p:cNvSpPr>
                <a:spLocks noChangeShapeType="1"/>
              </p:cNvSpPr>
              <p:nvPr/>
            </p:nvSpPr>
            <p:spPr bwMode="auto">
              <a:xfrm>
                <a:off x="1392" y="3552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69" name="Line 25"/>
              <p:cNvSpPr>
                <a:spLocks noChangeShapeType="1"/>
              </p:cNvSpPr>
              <p:nvPr/>
            </p:nvSpPr>
            <p:spPr bwMode="auto">
              <a:xfrm>
                <a:off x="1416" y="3600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70" name="Line 26"/>
              <p:cNvSpPr>
                <a:spLocks noChangeShapeType="1"/>
              </p:cNvSpPr>
              <p:nvPr/>
            </p:nvSpPr>
            <p:spPr bwMode="auto">
              <a:xfrm>
                <a:off x="1440" y="3648"/>
                <a:ext cx="192" cy="0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71" name="Line 27"/>
              <p:cNvSpPr>
                <a:spLocks noChangeShapeType="1"/>
              </p:cNvSpPr>
              <p:nvPr/>
            </p:nvSpPr>
            <p:spPr bwMode="auto">
              <a:xfrm>
                <a:off x="1488" y="369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1773" name="Oval 29"/>
            <p:cNvSpPr>
              <a:spLocks noChangeArrowheads="1"/>
            </p:cNvSpPr>
            <p:nvPr/>
          </p:nvSpPr>
          <p:spPr bwMode="auto">
            <a:xfrm>
              <a:off x="2400" y="2181"/>
              <a:ext cx="96" cy="9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  <a:round/>
              <a:headEnd/>
              <a:tailEnd type="non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4" name="Line 30"/>
            <p:cNvSpPr>
              <a:spLocks noChangeShapeType="1"/>
            </p:cNvSpPr>
            <p:nvPr/>
          </p:nvSpPr>
          <p:spPr bwMode="auto">
            <a:xfrm flipH="1">
              <a:off x="1200" y="2461"/>
              <a:ext cx="192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75" name="Line 31"/>
            <p:cNvSpPr>
              <a:spLocks noChangeShapeType="1"/>
            </p:cNvSpPr>
            <p:nvPr/>
          </p:nvSpPr>
          <p:spPr bwMode="auto">
            <a:xfrm flipV="1">
              <a:off x="1200" y="2448"/>
              <a:ext cx="0" cy="144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76" name="Line 32"/>
            <p:cNvSpPr>
              <a:spLocks noChangeShapeType="1"/>
            </p:cNvSpPr>
            <p:nvPr/>
          </p:nvSpPr>
          <p:spPr bwMode="auto">
            <a:xfrm flipV="1">
              <a:off x="2448" y="1426"/>
              <a:ext cx="0" cy="76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77" name="Line 33"/>
            <p:cNvSpPr>
              <a:spLocks noChangeShapeType="1"/>
            </p:cNvSpPr>
            <p:nvPr/>
          </p:nvSpPr>
          <p:spPr bwMode="auto">
            <a:xfrm>
              <a:off x="2352" y="1440"/>
              <a:ext cx="96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79" name="Line 35"/>
            <p:cNvSpPr>
              <a:spLocks noChangeShapeType="1"/>
            </p:cNvSpPr>
            <p:nvPr/>
          </p:nvSpPr>
          <p:spPr bwMode="auto">
            <a:xfrm>
              <a:off x="2496" y="2235"/>
              <a:ext cx="240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80" name="Text Box 36"/>
            <p:cNvSpPr txBox="1">
              <a:spLocks noChangeArrowheads="1"/>
            </p:cNvSpPr>
            <p:nvPr/>
          </p:nvSpPr>
          <p:spPr bwMode="auto">
            <a:xfrm>
              <a:off x="912" y="1680"/>
              <a:ext cx="262" cy="23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>
                  <a:solidFill>
                    <a:schemeClr val="bg1"/>
                  </a:solidFill>
                </a:rPr>
                <a:t>R</a:t>
              </a:r>
              <a:r>
                <a:rPr lang="en-US" b="0" baseline="-2500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31781" name="Text Box 37"/>
            <p:cNvSpPr txBox="1">
              <a:spLocks noChangeArrowheads="1"/>
            </p:cNvSpPr>
            <p:nvPr/>
          </p:nvSpPr>
          <p:spPr bwMode="auto">
            <a:xfrm>
              <a:off x="1824" y="1104"/>
              <a:ext cx="262" cy="23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>
                  <a:solidFill>
                    <a:schemeClr val="bg1"/>
                  </a:solidFill>
                </a:rPr>
                <a:t>R</a:t>
              </a:r>
              <a:r>
                <a:rPr lang="en-US" b="0" baseline="-2500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31783" name="Text Box 39"/>
            <p:cNvSpPr txBox="1">
              <a:spLocks noChangeArrowheads="1"/>
            </p:cNvSpPr>
            <p:nvPr/>
          </p:nvSpPr>
          <p:spPr bwMode="auto">
            <a:xfrm>
              <a:off x="432" y="1845"/>
              <a:ext cx="306" cy="23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 dirty="0">
                  <a:solidFill>
                    <a:schemeClr val="bg1"/>
                  </a:solidFill>
                </a:rPr>
                <a:t>V</a:t>
              </a:r>
              <a:r>
                <a:rPr lang="en-US" b="0" baseline="-25000" dirty="0">
                  <a:solidFill>
                    <a:schemeClr val="bg1"/>
                  </a:solidFill>
                </a:rPr>
                <a:t>in</a:t>
              </a:r>
            </a:p>
          </p:txBody>
        </p:sp>
        <p:sp>
          <p:nvSpPr>
            <p:cNvPr id="31784" name="Text Box 40"/>
            <p:cNvSpPr txBox="1">
              <a:spLocks noChangeArrowheads="1"/>
            </p:cNvSpPr>
            <p:nvPr/>
          </p:nvSpPr>
          <p:spPr bwMode="auto">
            <a:xfrm>
              <a:off x="2774" y="2108"/>
              <a:ext cx="364" cy="23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>
                  <a:solidFill>
                    <a:schemeClr val="bg1"/>
                  </a:solidFill>
                </a:rPr>
                <a:t>V</a:t>
              </a:r>
              <a:r>
                <a:rPr lang="en-US" b="0" baseline="-25000">
                  <a:solidFill>
                    <a:schemeClr val="bg1"/>
                  </a:solidFill>
                </a:rPr>
                <a:t>out</a:t>
              </a:r>
            </a:p>
          </p:txBody>
        </p:sp>
        <p:sp>
          <p:nvSpPr>
            <p:cNvPr id="31785" name="Line 41"/>
            <p:cNvSpPr>
              <a:spLocks noChangeShapeType="1"/>
            </p:cNvSpPr>
            <p:nvPr/>
          </p:nvSpPr>
          <p:spPr bwMode="auto">
            <a:xfrm>
              <a:off x="864" y="2064"/>
              <a:ext cx="432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86" name="Line 42"/>
            <p:cNvSpPr>
              <a:spLocks noChangeShapeType="1"/>
            </p:cNvSpPr>
            <p:nvPr/>
          </p:nvSpPr>
          <p:spPr bwMode="auto">
            <a:xfrm>
              <a:off x="1344" y="1440"/>
              <a:ext cx="0" cy="43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87" name="Text Box 43"/>
            <p:cNvSpPr txBox="1">
              <a:spLocks noChangeArrowheads="1"/>
            </p:cNvSpPr>
            <p:nvPr/>
          </p:nvSpPr>
          <p:spPr bwMode="auto">
            <a:xfrm>
              <a:off x="950" y="2060"/>
              <a:ext cx="209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>
                  <a:solidFill>
                    <a:srgbClr val="FF0000"/>
                  </a:solidFill>
                </a:rPr>
                <a:t>I</a:t>
              </a:r>
              <a:r>
                <a:rPr lang="en-US" b="0" baseline="-2500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31788" name="Text Box 44"/>
            <p:cNvSpPr txBox="1">
              <a:spLocks noChangeArrowheads="1"/>
            </p:cNvSpPr>
            <p:nvPr/>
          </p:nvSpPr>
          <p:spPr bwMode="auto">
            <a:xfrm>
              <a:off x="1104" y="1413"/>
              <a:ext cx="209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>
                  <a:solidFill>
                    <a:srgbClr val="FF0000"/>
                  </a:solidFill>
                </a:rPr>
                <a:t>I</a:t>
              </a:r>
              <a:r>
                <a:rPr lang="en-US" b="0" baseline="-25000">
                  <a:solidFill>
                    <a:srgbClr val="FF0000"/>
                  </a:solidFill>
                </a:rPr>
                <a:t>2</a:t>
              </a:r>
            </a:p>
          </p:txBody>
        </p:sp>
      </p:grpSp>
      <p:sp>
        <p:nvSpPr>
          <p:cNvPr id="31789" name="Text Box 45"/>
          <p:cNvSpPr txBox="1">
            <a:spLocks noChangeArrowheads="1"/>
          </p:cNvSpPr>
          <p:nvPr/>
        </p:nvSpPr>
        <p:spPr bwMode="auto">
          <a:xfrm>
            <a:off x="533400" y="4800600"/>
            <a:ext cx="4267200" cy="1558925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Kirchhoff's first law</a:t>
            </a:r>
            <a:r>
              <a:rPr lang="en-US" sz="1600" b="0" dirty="0">
                <a:solidFill>
                  <a:schemeClr val="bg1"/>
                </a:solidFill>
              </a:rPr>
              <a:t>, or </a:t>
            </a:r>
            <a:r>
              <a:rPr lang="en-US" sz="1600" dirty="0">
                <a:solidFill>
                  <a:schemeClr val="bg1"/>
                </a:solidFill>
              </a:rPr>
              <a:t>Kirchhoff's current law</a:t>
            </a:r>
            <a:r>
              <a:rPr lang="en-US" sz="1600" b="0" dirty="0">
                <a:solidFill>
                  <a:schemeClr val="bg1"/>
                </a:solidFill>
              </a:rPr>
              <a:t> (1854)</a:t>
            </a:r>
          </a:p>
          <a:p>
            <a:r>
              <a:rPr lang="en-US" sz="1600" b="0" dirty="0">
                <a:solidFill>
                  <a:schemeClr val="bg1"/>
                </a:solidFill>
              </a:rPr>
              <a:t>At any point in an </a:t>
            </a:r>
            <a:r>
              <a:rPr lang="en-US" sz="1600" b="0" dirty="0">
                <a:solidFill>
                  <a:schemeClr val="bg1"/>
                </a:solidFill>
                <a:hlinkClick r:id="rId5" tooltip="Electrical circuit"/>
              </a:rPr>
              <a:t>electrical circuit</a:t>
            </a:r>
            <a:r>
              <a:rPr lang="en-US" sz="1600" b="0" dirty="0">
                <a:solidFill>
                  <a:schemeClr val="bg1"/>
                </a:solidFill>
              </a:rPr>
              <a:t>, the sum of </a:t>
            </a:r>
            <a:r>
              <a:rPr lang="en-US" sz="1600" b="0" dirty="0">
                <a:solidFill>
                  <a:schemeClr val="bg1"/>
                </a:solidFill>
                <a:hlinkClick r:id="rId6" tooltip="Current"/>
              </a:rPr>
              <a:t>currents</a:t>
            </a:r>
            <a:r>
              <a:rPr lang="en-US" sz="1600" b="0" dirty="0">
                <a:solidFill>
                  <a:schemeClr val="bg1"/>
                </a:solidFill>
              </a:rPr>
              <a:t> flowing towards that point is equal to the sum of currents flowing away from that point </a:t>
            </a:r>
          </a:p>
        </p:txBody>
      </p:sp>
      <p:graphicFrame>
        <p:nvGraphicFramePr>
          <p:cNvPr id="31792" name="Object 48"/>
          <p:cNvGraphicFramePr>
            <a:graphicFrameLocks noChangeAspect="1"/>
          </p:cNvGraphicFramePr>
          <p:nvPr/>
        </p:nvGraphicFramePr>
        <p:xfrm>
          <a:off x="5715000" y="1995487"/>
          <a:ext cx="2679700" cy="358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2" name="Equation" r:id="rId7" imgW="1155600" imgH="1549080" progId="Equation.3">
                  <p:embed/>
                </p:oleObj>
              </mc:Choice>
              <mc:Fallback>
                <p:oleObj name="Equation" r:id="rId7" imgW="1155600" imgH="15490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1995487"/>
                        <a:ext cx="2679700" cy="3587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93" name="Text Box 49"/>
          <p:cNvSpPr txBox="1">
            <a:spLocks noChangeArrowheads="1"/>
          </p:cNvSpPr>
          <p:nvPr/>
        </p:nvSpPr>
        <p:spPr bwMode="auto">
          <a:xfrm>
            <a:off x="5943600" y="6186487"/>
            <a:ext cx="2295525" cy="3667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r>
              <a:rPr lang="en-US" b="0" dirty="0"/>
              <a:t>Gain function: -R</a:t>
            </a:r>
            <a:r>
              <a:rPr lang="en-US" b="0" baseline="-25000" dirty="0"/>
              <a:t>2</a:t>
            </a:r>
            <a:r>
              <a:rPr lang="en-US" b="0" dirty="0"/>
              <a:t>/R</a:t>
            </a:r>
            <a:r>
              <a:rPr lang="en-US" b="0" baseline="-25000" dirty="0"/>
              <a:t>1</a:t>
            </a:r>
          </a:p>
        </p:txBody>
      </p:sp>
      <p:sp>
        <p:nvSpPr>
          <p:cNvPr id="47" name="Title 46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Inverting Amplifier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/>
          <p:cNvSpPr/>
          <p:nvPr/>
        </p:nvSpPr>
        <p:spPr>
          <a:xfrm>
            <a:off x="1143000" y="2362200"/>
            <a:ext cx="6096000" cy="3352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Summing inverted amplifier with offset</a:t>
            </a:r>
            <a:br>
              <a:rPr lang="en-US" dirty="0" smtClean="0"/>
            </a:br>
            <a:endParaRPr lang="en-US" dirty="0"/>
          </a:p>
        </p:txBody>
      </p:sp>
      <p:grpSp>
        <p:nvGrpSpPr>
          <p:cNvPr id="38" name="Group 5"/>
          <p:cNvGrpSpPr>
            <a:grpSpLocks/>
          </p:cNvGrpSpPr>
          <p:nvPr/>
        </p:nvGrpSpPr>
        <p:grpSpPr bwMode="auto">
          <a:xfrm>
            <a:off x="2743200" y="3505200"/>
            <a:ext cx="1676400" cy="1371600"/>
            <a:chOff x="1632" y="1715"/>
            <a:chExt cx="1056" cy="925"/>
          </a:xfrm>
        </p:grpSpPr>
        <p:grpSp>
          <p:nvGrpSpPr>
            <p:cNvPr id="39" name="Group 6"/>
            <p:cNvGrpSpPr>
              <a:grpSpLocks/>
            </p:cNvGrpSpPr>
            <p:nvPr/>
          </p:nvGrpSpPr>
          <p:grpSpPr bwMode="auto">
            <a:xfrm>
              <a:off x="1824" y="1728"/>
              <a:ext cx="624" cy="912"/>
              <a:chOff x="1824" y="1728"/>
              <a:chExt cx="624" cy="912"/>
            </a:xfrm>
          </p:grpSpPr>
          <p:sp>
            <p:nvSpPr>
              <p:cNvPr id="45" name="Line 7"/>
              <p:cNvSpPr>
                <a:spLocks noChangeShapeType="1"/>
              </p:cNvSpPr>
              <p:nvPr/>
            </p:nvSpPr>
            <p:spPr bwMode="auto">
              <a:xfrm>
                <a:off x="1824" y="1728"/>
                <a:ext cx="0" cy="91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" name="Line 8"/>
              <p:cNvSpPr>
                <a:spLocks noChangeShapeType="1"/>
              </p:cNvSpPr>
              <p:nvPr/>
            </p:nvSpPr>
            <p:spPr bwMode="auto">
              <a:xfrm>
                <a:off x="1824" y="1728"/>
                <a:ext cx="624" cy="48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" name="Line 9"/>
              <p:cNvSpPr>
                <a:spLocks noChangeShapeType="1"/>
              </p:cNvSpPr>
              <p:nvPr/>
            </p:nvSpPr>
            <p:spPr bwMode="auto">
              <a:xfrm flipV="1">
                <a:off x="1824" y="2208"/>
                <a:ext cx="624" cy="43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0" name="Line 10"/>
            <p:cNvSpPr>
              <a:spLocks noChangeShapeType="1"/>
            </p:cNvSpPr>
            <p:nvPr/>
          </p:nvSpPr>
          <p:spPr bwMode="auto">
            <a:xfrm>
              <a:off x="1632" y="1920"/>
              <a:ext cx="19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Line 11"/>
            <p:cNvSpPr>
              <a:spLocks noChangeShapeType="1"/>
            </p:cNvSpPr>
            <p:nvPr/>
          </p:nvSpPr>
          <p:spPr bwMode="auto">
            <a:xfrm>
              <a:off x="1632" y="2448"/>
              <a:ext cx="19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Line 12"/>
            <p:cNvSpPr>
              <a:spLocks noChangeShapeType="1"/>
            </p:cNvSpPr>
            <p:nvPr/>
          </p:nvSpPr>
          <p:spPr bwMode="auto">
            <a:xfrm>
              <a:off x="2448" y="2208"/>
              <a:ext cx="24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Text Box 13"/>
            <p:cNvSpPr txBox="1">
              <a:spLocks noChangeArrowheads="1"/>
            </p:cNvSpPr>
            <p:nvPr/>
          </p:nvSpPr>
          <p:spPr bwMode="auto">
            <a:xfrm>
              <a:off x="1824" y="2258"/>
              <a:ext cx="228" cy="308"/>
            </a:xfrm>
            <a:prstGeom prst="rect">
              <a:avLst/>
            </a:prstGeom>
            <a:noFill/>
            <a:ln w="4445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+</a:t>
              </a:r>
            </a:p>
          </p:txBody>
        </p:sp>
        <p:sp>
          <p:nvSpPr>
            <p:cNvPr id="44" name="Text Box 14"/>
            <p:cNvSpPr txBox="1">
              <a:spLocks noChangeArrowheads="1"/>
            </p:cNvSpPr>
            <p:nvPr/>
          </p:nvSpPr>
          <p:spPr bwMode="auto">
            <a:xfrm>
              <a:off x="1824" y="1715"/>
              <a:ext cx="201" cy="391"/>
            </a:xfrm>
            <a:prstGeom prst="rect">
              <a:avLst/>
            </a:prstGeom>
            <a:noFill/>
            <a:ln w="4445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-</a:t>
              </a:r>
            </a:p>
          </p:txBody>
        </p:sp>
      </p:grpSp>
      <p:pic>
        <p:nvPicPr>
          <p:cNvPr id="48" name="Picture 15" descr="asdpg29e"/>
          <p:cNvPicPr>
            <a:picLocks noChangeAspect="1" noChangeArrowheads="1"/>
          </p:cNvPicPr>
          <p:nvPr/>
        </p:nvPicPr>
        <p:blipFill>
          <a:blip r:embed="rId2" cstate="print"/>
          <a:srcRect l="11360" t="46742" r="11005" b="23074"/>
          <a:stretch>
            <a:fillRect/>
          </a:stretch>
        </p:blipFill>
        <p:spPr bwMode="auto">
          <a:xfrm>
            <a:off x="1687513" y="3679825"/>
            <a:ext cx="1066800" cy="249238"/>
          </a:xfrm>
          <a:prstGeom prst="rect">
            <a:avLst/>
          </a:prstGeom>
          <a:noFill/>
        </p:spPr>
      </p:pic>
      <p:pic>
        <p:nvPicPr>
          <p:cNvPr id="49" name="Picture 16" descr="asdpg29e"/>
          <p:cNvPicPr>
            <a:picLocks noChangeAspect="1" noChangeArrowheads="1"/>
          </p:cNvPicPr>
          <p:nvPr/>
        </p:nvPicPr>
        <p:blipFill>
          <a:blip r:embed="rId2" cstate="print"/>
          <a:srcRect l="11360" t="46742" r="11005" b="23074"/>
          <a:stretch>
            <a:fillRect/>
          </a:stretch>
        </p:blipFill>
        <p:spPr bwMode="auto">
          <a:xfrm>
            <a:off x="3200400" y="2841625"/>
            <a:ext cx="1066800" cy="249238"/>
          </a:xfrm>
          <a:prstGeom prst="rect">
            <a:avLst/>
          </a:prstGeom>
          <a:noFill/>
        </p:spPr>
      </p:pic>
      <p:sp>
        <p:nvSpPr>
          <p:cNvPr id="50" name="Line 17"/>
          <p:cNvSpPr>
            <a:spLocks noChangeShapeType="1"/>
          </p:cNvSpPr>
          <p:nvPr/>
        </p:nvSpPr>
        <p:spPr bwMode="auto">
          <a:xfrm flipV="1">
            <a:off x="2744788" y="2973388"/>
            <a:ext cx="0" cy="8413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" name="Line 18"/>
          <p:cNvSpPr>
            <a:spLocks noChangeShapeType="1"/>
          </p:cNvSpPr>
          <p:nvPr/>
        </p:nvSpPr>
        <p:spPr bwMode="auto">
          <a:xfrm>
            <a:off x="2743200" y="2971800"/>
            <a:ext cx="4572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Oval 19"/>
          <p:cNvSpPr>
            <a:spLocks noChangeArrowheads="1"/>
          </p:cNvSpPr>
          <p:nvPr/>
        </p:nvSpPr>
        <p:spPr bwMode="auto">
          <a:xfrm>
            <a:off x="2667000" y="3733800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Oval 26"/>
          <p:cNvSpPr>
            <a:spLocks noChangeArrowheads="1"/>
          </p:cNvSpPr>
          <p:nvPr/>
        </p:nvSpPr>
        <p:spPr bwMode="auto">
          <a:xfrm>
            <a:off x="4343400" y="4148138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Line 27"/>
          <p:cNvSpPr>
            <a:spLocks noChangeShapeType="1"/>
          </p:cNvSpPr>
          <p:nvPr/>
        </p:nvSpPr>
        <p:spPr bwMode="auto">
          <a:xfrm flipH="1">
            <a:off x="2438400" y="4592638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Line 28"/>
          <p:cNvSpPr>
            <a:spLocks noChangeShapeType="1"/>
          </p:cNvSpPr>
          <p:nvPr/>
        </p:nvSpPr>
        <p:spPr bwMode="auto">
          <a:xfrm flipV="1">
            <a:off x="2438400" y="4572000"/>
            <a:ext cx="0" cy="2286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" name="Line 29"/>
          <p:cNvSpPr>
            <a:spLocks noChangeShapeType="1"/>
          </p:cNvSpPr>
          <p:nvPr/>
        </p:nvSpPr>
        <p:spPr bwMode="auto">
          <a:xfrm flipV="1">
            <a:off x="4419600" y="2949575"/>
            <a:ext cx="0" cy="12192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7" name="Line 30"/>
          <p:cNvSpPr>
            <a:spLocks noChangeShapeType="1"/>
          </p:cNvSpPr>
          <p:nvPr/>
        </p:nvSpPr>
        <p:spPr bwMode="auto">
          <a:xfrm>
            <a:off x="4267200" y="2971800"/>
            <a:ext cx="1524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8" name="Line 31"/>
          <p:cNvSpPr>
            <a:spLocks noChangeShapeType="1"/>
          </p:cNvSpPr>
          <p:nvPr/>
        </p:nvSpPr>
        <p:spPr bwMode="auto">
          <a:xfrm>
            <a:off x="4495800" y="4233863"/>
            <a:ext cx="381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Text Box 32"/>
          <p:cNvSpPr txBox="1">
            <a:spLocks noChangeArrowheads="1"/>
          </p:cNvSpPr>
          <p:nvPr/>
        </p:nvSpPr>
        <p:spPr bwMode="auto">
          <a:xfrm>
            <a:off x="1981200" y="3352800"/>
            <a:ext cx="433388" cy="3667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</a:t>
            </a:r>
          </a:p>
        </p:txBody>
      </p:sp>
      <p:sp>
        <p:nvSpPr>
          <p:cNvPr id="60" name="Text Box 33"/>
          <p:cNvSpPr txBox="1">
            <a:spLocks noChangeArrowheads="1"/>
          </p:cNvSpPr>
          <p:nvPr/>
        </p:nvSpPr>
        <p:spPr bwMode="auto">
          <a:xfrm>
            <a:off x="3429000" y="2438400"/>
            <a:ext cx="433388" cy="3667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</a:t>
            </a:r>
          </a:p>
        </p:txBody>
      </p:sp>
      <p:sp>
        <p:nvSpPr>
          <p:cNvPr id="61" name="Text Box 34"/>
          <p:cNvSpPr txBox="1">
            <a:spLocks noChangeArrowheads="1"/>
          </p:cNvSpPr>
          <p:nvPr/>
        </p:nvSpPr>
        <p:spPr bwMode="auto">
          <a:xfrm>
            <a:off x="1219200" y="3614738"/>
            <a:ext cx="420688" cy="36671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</a:p>
        </p:txBody>
      </p:sp>
      <p:sp>
        <p:nvSpPr>
          <p:cNvPr id="62" name="Text Box 35"/>
          <p:cNvSpPr txBox="1">
            <a:spLocks noChangeArrowheads="1"/>
          </p:cNvSpPr>
          <p:nvPr/>
        </p:nvSpPr>
        <p:spPr bwMode="auto">
          <a:xfrm>
            <a:off x="4937125" y="4032250"/>
            <a:ext cx="2111375" cy="3667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out </a:t>
            </a: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= -(V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</a:t>
            </a: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+V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 + V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x</a:t>
            </a:r>
          </a:p>
        </p:txBody>
      </p:sp>
      <p:pic>
        <p:nvPicPr>
          <p:cNvPr id="63" name="Picture 40" descr="asdpg29e"/>
          <p:cNvPicPr>
            <a:picLocks noChangeAspect="1" noChangeArrowheads="1"/>
          </p:cNvPicPr>
          <p:nvPr/>
        </p:nvPicPr>
        <p:blipFill>
          <a:blip r:embed="rId2" cstate="print"/>
          <a:srcRect l="11360" t="46742" r="11005" b="23074"/>
          <a:stretch>
            <a:fillRect/>
          </a:stretch>
        </p:blipFill>
        <p:spPr bwMode="auto">
          <a:xfrm>
            <a:off x="1676400" y="3124200"/>
            <a:ext cx="1066800" cy="249238"/>
          </a:xfrm>
          <a:prstGeom prst="rect">
            <a:avLst/>
          </a:prstGeom>
          <a:noFill/>
        </p:spPr>
      </p:pic>
      <p:sp>
        <p:nvSpPr>
          <p:cNvPr id="64" name="Oval 41"/>
          <p:cNvSpPr>
            <a:spLocks noChangeArrowheads="1"/>
          </p:cNvSpPr>
          <p:nvPr/>
        </p:nvSpPr>
        <p:spPr bwMode="auto">
          <a:xfrm>
            <a:off x="2678113" y="3168650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Text Box 42"/>
          <p:cNvSpPr txBox="1">
            <a:spLocks noChangeArrowheads="1"/>
          </p:cNvSpPr>
          <p:nvPr/>
        </p:nvSpPr>
        <p:spPr bwMode="auto">
          <a:xfrm>
            <a:off x="1981200" y="2819400"/>
            <a:ext cx="433388" cy="3667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</a:t>
            </a:r>
          </a:p>
        </p:txBody>
      </p:sp>
      <p:sp>
        <p:nvSpPr>
          <p:cNvPr id="66" name="Text Box 43"/>
          <p:cNvSpPr txBox="1">
            <a:spLocks noChangeArrowheads="1"/>
          </p:cNvSpPr>
          <p:nvPr/>
        </p:nvSpPr>
        <p:spPr bwMode="auto">
          <a:xfrm>
            <a:off x="1219200" y="3048000"/>
            <a:ext cx="420688" cy="3667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</a:t>
            </a:r>
          </a:p>
        </p:txBody>
      </p:sp>
      <p:pic>
        <p:nvPicPr>
          <p:cNvPr id="67" name="Picture 46" descr="asdpg29e"/>
          <p:cNvPicPr>
            <a:picLocks noChangeAspect="1" noChangeArrowheads="1"/>
          </p:cNvPicPr>
          <p:nvPr/>
        </p:nvPicPr>
        <p:blipFill>
          <a:blip r:embed="rId2" cstate="print"/>
          <a:srcRect l="11360" t="46742" r="11005" b="23074"/>
          <a:stretch>
            <a:fillRect/>
          </a:stretch>
        </p:blipFill>
        <p:spPr bwMode="auto">
          <a:xfrm>
            <a:off x="1905000" y="5084763"/>
            <a:ext cx="1066800" cy="249237"/>
          </a:xfrm>
          <a:prstGeom prst="rect">
            <a:avLst/>
          </a:prstGeom>
          <a:noFill/>
        </p:spPr>
      </p:pic>
      <p:sp>
        <p:nvSpPr>
          <p:cNvPr id="68" name="Line 47"/>
          <p:cNvSpPr>
            <a:spLocks noChangeShapeType="1"/>
          </p:cNvSpPr>
          <p:nvPr/>
        </p:nvSpPr>
        <p:spPr bwMode="auto">
          <a:xfrm>
            <a:off x="2438400" y="4800600"/>
            <a:ext cx="0" cy="3048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9" name="Text Box 48"/>
          <p:cNvSpPr txBox="1">
            <a:spLocks noChangeArrowheads="1"/>
          </p:cNvSpPr>
          <p:nvPr/>
        </p:nvSpPr>
        <p:spPr bwMode="auto">
          <a:xfrm>
            <a:off x="1660525" y="4989513"/>
            <a:ext cx="317500" cy="36671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+</a:t>
            </a:r>
          </a:p>
        </p:txBody>
      </p:sp>
      <p:sp>
        <p:nvSpPr>
          <p:cNvPr id="70" name="Text Box 49"/>
          <p:cNvSpPr txBox="1">
            <a:spLocks noChangeArrowheads="1"/>
          </p:cNvSpPr>
          <p:nvPr/>
        </p:nvSpPr>
        <p:spPr bwMode="auto">
          <a:xfrm>
            <a:off x="2955925" y="4989513"/>
            <a:ext cx="260350" cy="36671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-</a:t>
            </a:r>
          </a:p>
        </p:txBody>
      </p:sp>
      <p:sp>
        <p:nvSpPr>
          <p:cNvPr id="71" name="Text Box 50"/>
          <p:cNvSpPr txBox="1">
            <a:spLocks noChangeArrowheads="1"/>
          </p:cNvSpPr>
          <p:nvPr/>
        </p:nvSpPr>
        <p:spPr bwMode="auto">
          <a:xfrm>
            <a:off x="2041525" y="4608513"/>
            <a:ext cx="412750" cy="36671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x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>
            <a:off x="228600" y="1752600"/>
            <a:ext cx="4114800" cy="3733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4400" b="0" kern="0" dirty="0" smtClean="0">
                <a:ln>
                  <a:noFill/>
                </a:ln>
                <a:solidFill>
                  <a:sysClr val="windowText" lastClr="000000"/>
                </a:solidFill>
                <a:effectLst/>
              </a:rPr>
              <a:t/>
            </a:r>
            <a:br>
              <a:rPr lang="en-US" sz="4400" b="0" kern="0" dirty="0" smtClean="0">
                <a:ln>
                  <a:noFill/>
                </a:ln>
                <a:solidFill>
                  <a:sysClr val="windowText" lastClr="000000"/>
                </a:solidFill>
                <a:effectLst/>
              </a:rPr>
            </a:br>
            <a:endParaRPr lang="en-US" dirty="0"/>
          </a:p>
        </p:txBody>
      </p:sp>
      <p:grpSp>
        <p:nvGrpSpPr>
          <p:cNvPr id="45" name="Group 5"/>
          <p:cNvGrpSpPr>
            <a:grpSpLocks/>
          </p:cNvGrpSpPr>
          <p:nvPr/>
        </p:nvGrpSpPr>
        <p:grpSpPr bwMode="auto">
          <a:xfrm>
            <a:off x="1905000" y="2917825"/>
            <a:ext cx="1676400" cy="1371600"/>
            <a:chOff x="1632" y="1715"/>
            <a:chExt cx="1056" cy="925"/>
          </a:xfrm>
        </p:grpSpPr>
        <p:grpSp>
          <p:nvGrpSpPr>
            <p:cNvPr id="46" name="Group 6"/>
            <p:cNvGrpSpPr>
              <a:grpSpLocks/>
            </p:cNvGrpSpPr>
            <p:nvPr/>
          </p:nvGrpSpPr>
          <p:grpSpPr bwMode="auto">
            <a:xfrm>
              <a:off x="1824" y="1728"/>
              <a:ext cx="624" cy="912"/>
              <a:chOff x="1824" y="1728"/>
              <a:chExt cx="624" cy="912"/>
            </a:xfrm>
          </p:grpSpPr>
          <p:sp>
            <p:nvSpPr>
              <p:cNvPr id="52" name="Line 7"/>
              <p:cNvSpPr>
                <a:spLocks noChangeShapeType="1"/>
              </p:cNvSpPr>
              <p:nvPr/>
            </p:nvSpPr>
            <p:spPr bwMode="auto">
              <a:xfrm>
                <a:off x="1824" y="1728"/>
                <a:ext cx="0" cy="91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" name="Line 8"/>
              <p:cNvSpPr>
                <a:spLocks noChangeShapeType="1"/>
              </p:cNvSpPr>
              <p:nvPr/>
            </p:nvSpPr>
            <p:spPr bwMode="auto">
              <a:xfrm>
                <a:off x="1824" y="1728"/>
                <a:ext cx="624" cy="48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" name="Line 9"/>
              <p:cNvSpPr>
                <a:spLocks noChangeShapeType="1"/>
              </p:cNvSpPr>
              <p:nvPr/>
            </p:nvSpPr>
            <p:spPr bwMode="auto">
              <a:xfrm flipV="1">
                <a:off x="1824" y="2208"/>
                <a:ext cx="624" cy="43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7" name="Line 10"/>
            <p:cNvSpPr>
              <a:spLocks noChangeShapeType="1"/>
            </p:cNvSpPr>
            <p:nvPr/>
          </p:nvSpPr>
          <p:spPr bwMode="auto">
            <a:xfrm>
              <a:off x="1632" y="1920"/>
              <a:ext cx="19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Line 11"/>
            <p:cNvSpPr>
              <a:spLocks noChangeShapeType="1"/>
            </p:cNvSpPr>
            <p:nvPr/>
          </p:nvSpPr>
          <p:spPr bwMode="auto">
            <a:xfrm>
              <a:off x="1632" y="2448"/>
              <a:ext cx="19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Line 12"/>
            <p:cNvSpPr>
              <a:spLocks noChangeShapeType="1"/>
            </p:cNvSpPr>
            <p:nvPr/>
          </p:nvSpPr>
          <p:spPr bwMode="auto">
            <a:xfrm>
              <a:off x="2448" y="2208"/>
              <a:ext cx="24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Text Box 13"/>
            <p:cNvSpPr txBox="1">
              <a:spLocks noChangeArrowheads="1"/>
            </p:cNvSpPr>
            <p:nvPr/>
          </p:nvSpPr>
          <p:spPr bwMode="auto">
            <a:xfrm>
              <a:off x="1824" y="2258"/>
              <a:ext cx="228" cy="308"/>
            </a:xfrm>
            <a:prstGeom prst="rect">
              <a:avLst/>
            </a:prstGeom>
            <a:noFill/>
            <a:ln w="4445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+</a:t>
              </a:r>
            </a:p>
          </p:txBody>
        </p:sp>
        <p:sp>
          <p:nvSpPr>
            <p:cNvPr id="51" name="Text Box 14"/>
            <p:cNvSpPr txBox="1">
              <a:spLocks noChangeArrowheads="1"/>
            </p:cNvSpPr>
            <p:nvPr/>
          </p:nvSpPr>
          <p:spPr bwMode="auto">
            <a:xfrm>
              <a:off x="1824" y="1715"/>
              <a:ext cx="201" cy="391"/>
            </a:xfrm>
            <a:prstGeom prst="rect">
              <a:avLst/>
            </a:prstGeom>
            <a:noFill/>
            <a:ln w="4445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-</a:t>
              </a:r>
            </a:p>
          </p:txBody>
        </p:sp>
      </p:grpSp>
      <p:pic>
        <p:nvPicPr>
          <p:cNvPr id="55" name="Picture 15" descr="asdpg29e"/>
          <p:cNvPicPr>
            <a:picLocks noChangeAspect="1" noChangeArrowheads="1"/>
          </p:cNvPicPr>
          <p:nvPr/>
        </p:nvPicPr>
        <p:blipFill>
          <a:blip r:embed="rId3" cstate="print"/>
          <a:srcRect l="11360" t="46742" r="11005" b="23074"/>
          <a:stretch>
            <a:fillRect/>
          </a:stretch>
        </p:blipFill>
        <p:spPr bwMode="auto">
          <a:xfrm>
            <a:off x="849313" y="3092450"/>
            <a:ext cx="1066800" cy="249238"/>
          </a:xfrm>
          <a:prstGeom prst="rect">
            <a:avLst/>
          </a:prstGeom>
          <a:noFill/>
        </p:spPr>
      </p:pic>
      <p:pic>
        <p:nvPicPr>
          <p:cNvPr id="56" name="Picture 16" descr="asdpg29e"/>
          <p:cNvPicPr>
            <a:picLocks noChangeAspect="1" noChangeArrowheads="1"/>
          </p:cNvPicPr>
          <p:nvPr/>
        </p:nvPicPr>
        <p:blipFill>
          <a:blip r:embed="rId3" cstate="print"/>
          <a:srcRect l="11360" t="46742" r="11005" b="23074"/>
          <a:stretch>
            <a:fillRect/>
          </a:stretch>
        </p:blipFill>
        <p:spPr bwMode="auto">
          <a:xfrm>
            <a:off x="2362200" y="2254250"/>
            <a:ext cx="1066800" cy="249238"/>
          </a:xfrm>
          <a:prstGeom prst="rect">
            <a:avLst/>
          </a:prstGeom>
          <a:noFill/>
        </p:spPr>
      </p:pic>
      <p:sp>
        <p:nvSpPr>
          <p:cNvPr id="57" name="Line 17"/>
          <p:cNvSpPr>
            <a:spLocks noChangeShapeType="1"/>
          </p:cNvSpPr>
          <p:nvPr/>
        </p:nvSpPr>
        <p:spPr bwMode="auto">
          <a:xfrm flipV="1">
            <a:off x="1906588" y="2386013"/>
            <a:ext cx="0" cy="8413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8" name="Line 18"/>
          <p:cNvSpPr>
            <a:spLocks noChangeShapeType="1"/>
          </p:cNvSpPr>
          <p:nvPr/>
        </p:nvSpPr>
        <p:spPr bwMode="auto">
          <a:xfrm>
            <a:off x="1905000" y="2384425"/>
            <a:ext cx="4572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Oval 19"/>
          <p:cNvSpPr>
            <a:spLocks noChangeArrowheads="1"/>
          </p:cNvSpPr>
          <p:nvPr/>
        </p:nvSpPr>
        <p:spPr bwMode="auto">
          <a:xfrm>
            <a:off x="1828800" y="3146425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0" name="Group 20"/>
          <p:cNvGrpSpPr>
            <a:grpSpLocks/>
          </p:cNvGrpSpPr>
          <p:nvPr/>
        </p:nvGrpSpPr>
        <p:grpSpPr bwMode="auto">
          <a:xfrm>
            <a:off x="414338" y="3438525"/>
            <a:ext cx="457200" cy="381000"/>
            <a:chOff x="1392" y="3456"/>
            <a:chExt cx="288" cy="240"/>
          </a:xfrm>
        </p:grpSpPr>
        <p:sp>
          <p:nvSpPr>
            <p:cNvPr id="61" name="Line 21"/>
            <p:cNvSpPr>
              <a:spLocks noChangeShapeType="1"/>
            </p:cNvSpPr>
            <p:nvPr/>
          </p:nvSpPr>
          <p:spPr bwMode="auto">
            <a:xfrm>
              <a:off x="1536" y="3456"/>
              <a:ext cx="0" cy="9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Line 22"/>
            <p:cNvSpPr>
              <a:spLocks noChangeShapeType="1"/>
            </p:cNvSpPr>
            <p:nvPr/>
          </p:nvSpPr>
          <p:spPr bwMode="auto">
            <a:xfrm>
              <a:off x="1392" y="3552"/>
              <a:ext cx="288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Line 23"/>
            <p:cNvSpPr>
              <a:spLocks noChangeShapeType="1"/>
            </p:cNvSpPr>
            <p:nvPr/>
          </p:nvSpPr>
          <p:spPr bwMode="auto">
            <a:xfrm>
              <a:off x="1416" y="3600"/>
              <a:ext cx="24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Line 24"/>
            <p:cNvSpPr>
              <a:spLocks noChangeShapeType="1"/>
            </p:cNvSpPr>
            <p:nvPr/>
          </p:nvSpPr>
          <p:spPr bwMode="auto">
            <a:xfrm>
              <a:off x="1440" y="3648"/>
              <a:ext cx="19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Line 25"/>
            <p:cNvSpPr>
              <a:spLocks noChangeShapeType="1"/>
            </p:cNvSpPr>
            <p:nvPr/>
          </p:nvSpPr>
          <p:spPr bwMode="auto">
            <a:xfrm>
              <a:off x="1488" y="3696"/>
              <a:ext cx="9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6" name="Oval 26"/>
          <p:cNvSpPr>
            <a:spLocks noChangeArrowheads="1"/>
          </p:cNvSpPr>
          <p:nvPr/>
        </p:nvSpPr>
        <p:spPr bwMode="auto">
          <a:xfrm>
            <a:off x="3505200" y="3572431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Line 27"/>
          <p:cNvSpPr>
            <a:spLocks noChangeShapeType="1"/>
          </p:cNvSpPr>
          <p:nvPr/>
        </p:nvSpPr>
        <p:spPr bwMode="auto">
          <a:xfrm flipH="1">
            <a:off x="1600200" y="4005263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8" name="Line 28"/>
          <p:cNvSpPr>
            <a:spLocks noChangeShapeType="1"/>
          </p:cNvSpPr>
          <p:nvPr/>
        </p:nvSpPr>
        <p:spPr bwMode="auto">
          <a:xfrm flipV="1">
            <a:off x="644525" y="3211513"/>
            <a:ext cx="0" cy="2286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9" name="Line 29"/>
          <p:cNvSpPr>
            <a:spLocks noChangeShapeType="1"/>
          </p:cNvSpPr>
          <p:nvPr/>
        </p:nvSpPr>
        <p:spPr bwMode="auto">
          <a:xfrm flipV="1">
            <a:off x="3581400" y="2373868"/>
            <a:ext cx="0" cy="12192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0" name="Line 30"/>
          <p:cNvSpPr>
            <a:spLocks noChangeShapeType="1"/>
          </p:cNvSpPr>
          <p:nvPr/>
        </p:nvSpPr>
        <p:spPr bwMode="auto">
          <a:xfrm>
            <a:off x="3429000" y="2384425"/>
            <a:ext cx="1524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1" name="Line 31"/>
          <p:cNvSpPr>
            <a:spLocks noChangeShapeType="1"/>
          </p:cNvSpPr>
          <p:nvPr/>
        </p:nvSpPr>
        <p:spPr bwMode="auto">
          <a:xfrm>
            <a:off x="3657600" y="3658156"/>
            <a:ext cx="381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2" name="Text Box 32"/>
          <p:cNvSpPr txBox="1">
            <a:spLocks noChangeArrowheads="1"/>
          </p:cNvSpPr>
          <p:nvPr/>
        </p:nvSpPr>
        <p:spPr bwMode="auto">
          <a:xfrm>
            <a:off x="1143000" y="2765425"/>
            <a:ext cx="433388" cy="3667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</a:t>
            </a:r>
          </a:p>
        </p:txBody>
      </p:sp>
      <p:sp>
        <p:nvSpPr>
          <p:cNvPr id="73" name="Text Box 33"/>
          <p:cNvSpPr txBox="1">
            <a:spLocks noChangeArrowheads="1"/>
          </p:cNvSpPr>
          <p:nvPr/>
        </p:nvSpPr>
        <p:spPr bwMode="auto">
          <a:xfrm>
            <a:off x="2590800" y="1851025"/>
            <a:ext cx="433388" cy="3667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</a:p>
        </p:txBody>
      </p:sp>
      <p:sp>
        <p:nvSpPr>
          <p:cNvPr id="74" name="Text Box 34"/>
          <p:cNvSpPr txBox="1">
            <a:spLocks noChangeArrowheads="1"/>
          </p:cNvSpPr>
          <p:nvPr/>
        </p:nvSpPr>
        <p:spPr bwMode="auto">
          <a:xfrm>
            <a:off x="1219200" y="3832225"/>
            <a:ext cx="454025" cy="3667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</a:t>
            </a:r>
          </a:p>
        </p:txBody>
      </p:sp>
      <p:sp>
        <p:nvSpPr>
          <p:cNvPr id="75" name="Text Box 35"/>
          <p:cNvSpPr txBox="1">
            <a:spLocks noChangeArrowheads="1"/>
          </p:cNvSpPr>
          <p:nvPr/>
        </p:nvSpPr>
        <p:spPr bwMode="auto">
          <a:xfrm>
            <a:off x="3657600" y="3212068"/>
            <a:ext cx="547688" cy="3667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out</a:t>
            </a:r>
          </a:p>
        </p:txBody>
      </p:sp>
      <p:sp>
        <p:nvSpPr>
          <p:cNvPr id="76" name="Line 36"/>
          <p:cNvSpPr>
            <a:spLocks noChangeShapeType="1"/>
          </p:cNvSpPr>
          <p:nvPr/>
        </p:nvSpPr>
        <p:spPr bwMode="auto">
          <a:xfrm>
            <a:off x="990600" y="3408363"/>
            <a:ext cx="6858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lg" len="lg"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7" name="Line 37"/>
          <p:cNvSpPr>
            <a:spLocks noChangeShapeType="1"/>
          </p:cNvSpPr>
          <p:nvPr/>
        </p:nvSpPr>
        <p:spPr bwMode="auto">
          <a:xfrm>
            <a:off x="1828800" y="2265363"/>
            <a:ext cx="0" cy="685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lg" len="lg"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8" name="Text Box 38"/>
          <p:cNvSpPr txBox="1">
            <a:spLocks noChangeArrowheads="1"/>
          </p:cNvSpPr>
          <p:nvPr/>
        </p:nvSpPr>
        <p:spPr bwMode="auto">
          <a:xfrm>
            <a:off x="1203325" y="3368675"/>
            <a:ext cx="331788" cy="3667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1</a:t>
            </a:r>
          </a:p>
        </p:txBody>
      </p:sp>
      <p:sp>
        <p:nvSpPr>
          <p:cNvPr id="79" name="Text Box 39"/>
          <p:cNvSpPr txBox="1">
            <a:spLocks noChangeArrowheads="1"/>
          </p:cNvSpPr>
          <p:nvPr/>
        </p:nvSpPr>
        <p:spPr bwMode="auto">
          <a:xfrm>
            <a:off x="1447800" y="2341563"/>
            <a:ext cx="331788" cy="36671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2</a:t>
            </a:r>
          </a:p>
        </p:txBody>
      </p:sp>
      <p:sp>
        <p:nvSpPr>
          <p:cNvPr id="81" name="Line 41"/>
          <p:cNvSpPr>
            <a:spLocks noChangeShapeType="1"/>
          </p:cNvSpPr>
          <p:nvPr/>
        </p:nvSpPr>
        <p:spPr bwMode="auto">
          <a:xfrm flipH="1">
            <a:off x="631825" y="3222625"/>
            <a:ext cx="2286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2" name="Text Box 42"/>
          <p:cNvSpPr txBox="1">
            <a:spLocks noChangeArrowheads="1"/>
          </p:cNvSpPr>
          <p:nvPr/>
        </p:nvSpPr>
        <p:spPr bwMode="auto">
          <a:xfrm>
            <a:off x="1831975" y="3236913"/>
            <a:ext cx="387350" cy="36671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kumimoji="0" lang="en-US" sz="1800" b="0" i="0" u="none" strike="noStrike" kern="0" cap="none" spc="0" normalizeH="0" baseline="30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-</a:t>
            </a:r>
          </a:p>
        </p:txBody>
      </p:sp>
      <p:sp>
        <p:nvSpPr>
          <p:cNvPr id="83" name="Rectangle 43"/>
          <p:cNvSpPr>
            <a:spLocks noChangeArrowheads="1"/>
          </p:cNvSpPr>
          <p:nvPr/>
        </p:nvSpPr>
        <p:spPr bwMode="auto">
          <a:xfrm>
            <a:off x="4572000" y="1688068"/>
            <a:ext cx="4343400" cy="3962400"/>
          </a:xfrm>
          <a:prstGeom prst="rect">
            <a:avLst/>
          </a:prstGeom>
          <a:solidFill>
            <a:srgbClr val="DCEFF0"/>
          </a:solidFill>
          <a:ln w="25400">
            <a:solidFill>
              <a:srgbClr val="000000"/>
            </a:solidFill>
            <a:miter lim="800000"/>
            <a:headEnd/>
            <a:tailEnd type="none" w="lg" len="lg"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84" name="Object 44"/>
          <p:cNvGraphicFramePr>
            <a:graphicFrameLocks noChangeAspect="1"/>
          </p:cNvGraphicFramePr>
          <p:nvPr/>
        </p:nvGraphicFramePr>
        <p:xfrm>
          <a:off x="4724400" y="1883331"/>
          <a:ext cx="4040188" cy="3449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7" name="Equation" r:id="rId4" imgW="1841400" imgH="1574640" progId="Equation.3">
                  <p:embed/>
                </p:oleObj>
              </mc:Choice>
              <mc:Fallback>
                <p:oleObj name="Equation" r:id="rId4" imgW="1841400" imgH="1574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883331"/>
                        <a:ext cx="4040188" cy="3449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5" name="Text Box 45"/>
          <p:cNvSpPr txBox="1">
            <a:spLocks noChangeArrowheads="1"/>
          </p:cNvSpPr>
          <p:nvPr/>
        </p:nvSpPr>
        <p:spPr bwMode="auto">
          <a:xfrm>
            <a:off x="1524000" y="4899025"/>
            <a:ext cx="917575" cy="3667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kumimoji="0" lang="en-US" sz="1800" b="0" i="0" u="none" strike="noStrike" kern="0" cap="none" spc="0" normalizeH="0" baseline="30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-</a:t>
            </a: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= V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</a:t>
            </a:r>
          </a:p>
        </p:txBody>
      </p:sp>
      <p:sp>
        <p:nvSpPr>
          <p:cNvPr id="86" name="Text Box 46"/>
          <p:cNvSpPr txBox="1">
            <a:spLocks noChangeArrowheads="1"/>
          </p:cNvSpPr>
          <p:nvPr/>
        </p:nvSpPr>
        <p:spPr bwMode="auto">
          <a:xfrm>
            <a:off x="4572000" y="5955268"/>
            <a:ext cx="2719014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Gain function: 1+(R</a:t>
            </a:r>
            <a:r>
              <a:rPr kumimoji="0" lang="en-US" sz="1800" b="0" i="0" u="none" strike="noStrike" kern="0" cap="none" spc="0" normalizeH="0" baseline="-25000" noProof="0" dirty="0" smtClean="0">
                <a:ln>
                  <a:noFill/>
                </a:ln>
                <a:effectLst/>
                <a:uLnTx/>
                <a:uFillTx/>
              </a:rPr>
              <a:t>2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/R</a:t>
            </a:r>
            <a:r>
              <a:rPr kumimoji="0" lang="en-US" sz="1800" b="0" i="0" u="none" strike="noStrike" kern="0" cap="none" spc="0" normalizeH="0" baseline="-25000" noProof="0" dirty="0" smtClean="0">
                <a:ln>
                  <a:noFill/>
                </a:ln>
                <a:effectLst/>
                <a:uLnTx/>
                <a:uFillTx/>
              </a:rPr>
              <a:t>1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)</a:t>
            </a:r>
          </a:p>
        </p:txBody>
      </p:sp>
      <p:sp>
        <p:nvSpPr>
          <p:cNvPr id="90" name="Title 1"/>
          <p:cNvSpPr txBox="1">
            <a:spLocks/>
          </p:cNvSpPr>
          <p:nvPr/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Non-inverting amplifier</a:t>
            </a:r>
            <a:endParaRPr kumimoji="0" lang="en-US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/>
          <p:cNvSpPr/>
          <p:nvPr/>
        </p:nvSpPr>
        <p:spPr>
          <a:xfrm>
            <a:off x="533400" y="2438400"/>
            <a:ext cx="4572000" cy="3429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Differentiator</a:t>
            </a:r>
            <a:endParaRPr lang="en-US" dirty="0"/>
          </a:p>
        </p:txBody>
      </p:sp>
      <p:grpSp>
        <p:nvGrpSpPr>
          <p:cNvPr id="40" name="Group 5"/>
          <p:cNvGrpSpPr>
            <a:grpSpLocks/>
          </p:cNvGrpSpPr>
          <p:nvPr/>
        </p:nvGrpSpPr>
        <p:grpSpPr bwMode="auto">
          <a:xfrm>
            <a:off x="2209800" y="3810000"/>
            <a:ext cx="1676400" cy="1371600"/>
            <a:chOff x="1632" y="1715"/>
            <a:chExt cx="1056" cy="925"/>
          </a:xfrm>
        </p:grpSpPr>
        <p:grpSp>
          <p:nvGrpSpPr>
            <p:cNvPr id="41" name="Group 6"/>
            <p:cNvGrpSpPr>
              <a:grpSpLocks/>
            </p:cNvGrpSpPr>
            <p:nvPr/>
          </p:nvGrpSpPr>
          <p:grpSpPr bwMode="auto">
            <a:xfrm>
              <a:off x="1824" y="1728"/>
              <a:ext cx="624" cy="912"/>
              <a:chOff x="1824" y="1728"/>
              <a:chExt cx="624" cy="912"/>
            </a:xfrm>
          </p:grpSpPr>
          <p:sp>
            <p:nvSpPr>
              <p:cNvPr id="47" name="Line 7"/>
              <p:cNvSpPr>
                <a:spLocks noChangeShapeType="1"/>
              </p:cNvSpPr>
              <p:nvPr/>
            </p:nvSpPr>
            <p:spPr bwMode="auto">
              <a:xfrm>
                <a:off x="1824" y="1728"/>
                <a:ext cx="0" cy="91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" name="Line 8"/>
              <p:cNvSpPr>
                <a:spLocks noChangeShapeType="1"/>
              </p:cNvSpPr>
              <p:nvPr/>
            </p:nvSpPr>
            <p:spPr bwMode="auto">
              <a:xfrm>
                <a:off x="1824" y="1728"/>
                <a:ext cx="624" cy="48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" name="Line 9"/>
              <p:cNvSpPr>
                <a:spLocks noChangeShapeType="1"/>
              </p:cNvSpPr>
              <p:nvPr/>
            </p:nvSpPr>
            <p:spPr bwMode="auto">
              <a:xfrm flipV="1">
                <a:off x="1824" y="2208"/>
                <a:ext cx="624" cy="43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2" name="Line 10"/>
            <p:cNvSpPr>
              <a:spLocks noChangeShapeType="1"/>
            </p:cNvSpPr>
            <p:nvPr/>
          </p:nvSpPr>
          <p:spPr bwMode="auto">
            <a:xfrm>
              <a:off x="1632" y="1920"/>
              <a:ext cx="19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Line 11"/>
            <p:cNvSpPr>
              <a:spLocks noChangeShapeType="1"/>
            </p:cNvSpPr>
            <p:nvPr/>
          </p:nvSpPr>
          <p:spPr bwMode="auto">
            <a:xfrm>
              <a:off x="1632" y="2448"/>
              <a:ext cx="19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Line 12"/>
            <p:cNvSpPr>
              <a:spLocks noChangeShapeType="1"/>
            </p:cNvSpPr>
            <p:nvPr/>
          </p:nvSpPr>
          <p:spPr bwMode="auto">
            <a:xfrm>
              <a:off x="2448" y="2208"/>
              <a:ext cx="24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Text Box 13"/>
            <p:cNvSpPr txBox="1">
              <a:spLocks noChangeArrowheads="1"/>
            </p:cNvSpPr>
            <p:nvPr/>
          </p:nvSpPr>
          <p:spPr bwMode="auto">
            <a:xfrm>
              <a:off x="1824" y="2258"/>
              <a:ext cx="228" cy="308"/>
            </a:xfrm>
            <a:prstGeom prst="rect">
              <a:avLst/>
            </a:prstGeom>
            <a:noFill/>
            <a:ln w="4445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+</a:t>
              </a:r>
            </a:p>
          </p:txBody>
        </p:sp>
        <p:sp>
          <p:nvSpPr>
            <p:cNvPr id="46" name="Text Box 14"/>
            <p:cNvSpPr txBox="1">
              <a:spLocks noChangeArrowheads="1"/>
            </p:cNvSpPr>
            <p:nvPr/>
          </p:nvSpPr>
          <p:spPr bwMode="auto">
            <a:xfrm>
              <a:off x="1824" y="1715"/>
              <a:ext cx="201" cy="391"/>
            </a:xfrm>
            <a:prstGeom prst="rect">
              <a:avLst/>
            </a:prstGeom>
            <a:noFill/>
            <a:ln w="4445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-</a:t>
              </a:r>
            </a:p>
          </p:txBody>
        </p:sp>
      </p:grpSp>
      <p:pic>
        <p:nvPicPr>
          <p:cNvPr id="50" name="Picture 16" descr="asdpg29e"/>
          <p:cNvPicPr>
            <a:picLocks noChangeAspect="1" noChangeArrowheads="1"/>
          </p:cNvPicPr>
          <p:nvPr/>
        </p:nvPicPr>
        <p:blipFill>
          <a:blip r:embed="rId3" cstate="print"/>
          <a:srcRect l="11360" t="46742" r="11005" b="23074"/>
          <a:stretch>
            <a:fillRect/>
          </a:stretch>
        </p:blipFill>
        <p:spPr bwMode="auto">
          <a:xfrm>
            <a:off x="2667000" y="3146425"/>
            <a:ext cx="1066800" cy="249238"/>
          </a:xfrm>
          <a:prstGeom prst="rect">
            <a:avLst/>
          </a:prstGeom>
          <a:noFill/>
        </p:spPr>
      </p:pic>
      <p:sp>
        <p:nvSpPr>
          <p:cNvPr id="51" name="Line 17"/>
          <p:cNvSpPr>
            <a:spLocks noChangeShapeType="1"/>
          </p:cNvSpPr>
          <p:nvPr/>
        </p:nvSpPr>
        <p:spPr bwMode="auto">
          <a:xfrm flipV="1">
            <a:off x="2211388" y="3278188"/>
            <a:ext cx="0" cy="8413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Line 18"/>
          <p:cNvSpPr>
            <a:spLocks noChangeShapeType="1"/>
          </p:cNvSpPr>
          <p:nvPr/>
        </p:nvSpPr>
        <p:spPr bwMode="auto">
          <a:xfrm>
            <a:off x="2209800" y="3276600"/>
            <a:ext cx="4572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Oval 19"/>
          <p:cNvSpPr>
            <a:spLocks noChangeArrowheads="1"/>
          </p:cNvSpPr>
          <p:nvPr/>
        </p:nvSpPr>
        <p:spPr bwMode="auto">
          <a:xfrm>
            <a:off x="2133600" y="4038600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4" name="Group 20"/>
          <p:cNvGrpSpPr>
            <a:grpSpLocks/>
          </p:cNvGrpSpPr>
          <p:nvPr/>
        </p:nvGrpSpPr>
        <p:grpSpPr bwMode="auto">
          <a:xfrm>
            <a:off x="1676400" y="5105400"/>
            <a:ext cx="457200" cy="381000"/>
            <a:chOff x="1392" y="3456"/>
            <a:chExt cx="288" cy="240"/>
          </a:xfrm>
        </p:grpSpPr>
        <p:sp>
          <p:nvSpPr>
            <p:cNvPr id="55" name="Line 21"/>
            <p:cNvSpPr>
              <a:spLocks noChangeShapeType="1"/>
            </p:cNvSpPr>
            <p:nvPr/>
          </p:nvSpPr>
          <p:spPr bwMode="auto">
            <a:xfrm>
              <a:off x="1536" y="3456"/>
              <a:ext cx="0" cy="9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Line 22"/>
            <p:cNvSpPr>
              <a:spLocks noChangeShapeType="1"/>
            </p:cNvSpPr>
            <p:nvPr/>
          </p:nvSpPr>
          <p:spPr bwMode="auto">
            <a:xfrm>
              <a:off x="1392" y="3552"/>
              <a:ext cx="288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Line 23"/>
            <p:cNvSpPr>
              <a:spLocks noChangeShapeType="1"/>
            </p:cNvSpPr>
            <p:nvPr/>
          </p:nvSpPr>
          <p:spPr bwMode="auto">
            <a:xfrm>
              <a:off x="1416" y="3600"/>
              <a:ext cx="24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Line 24"/>
            <p:cNvSpPr>
              <a:spLocks noChangeShapeType="1"/>
            </p:cNvSpPr>
            <p:nvPr/>
          </p:nvSpPr>
          <p:spPr bwMode="auto">
            <a:xfrm>
              <a:off x="1440" y="3648"/>
              <a:ext cx="19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Line 25"/>
            <p:cNvSpPr>
              <a:spLocks noChangeShapeType="1"/>
            </p:cNvSpPr>
            <p:nvPr/>
          </p:nvSpPr>
          <p:spPr bwMode="auto">
            <a:xfrm>
              <a:off x="1488" y="3696"/>
              <a:ext cx="9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0" name="Oval 26"/>
          <p:cNvSpPr>
            <a:spLocks noChangeArrowheads="1"/>
          </p:cNvSpPr>
          <p:nvPr/>
        </p:nvSpPr>
        <p:spPr bwMode="auto">
          <a:xfrm>
            <a:off x="3810000" y="4452938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Line 27"/>
          <p:cNvSpPr>
            <a:spLocks noChangeShapeType="1"/>
          </p:cNvSpPr>
          <p:nvPr/>
        </p:nvSpPr>
        <p:spPr bwMode="auto">
          <a:xfrm flipH="1">
            <a:off x="1905000" y="4897438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Line 28"/>
          <p:cNvSpPr>
            <a:spLocks noChangeShapeType="1"/>
          </p:cNvSpPr>
          <p:nvPr/>
        </p:nvSpPr>
        <p:spPr bwMode="auto">
          <a:xfrm flipV="1">
            <a:off x="1905000" y="4876800"/>
            <a:ext cx="0" cy="2286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3" name="Line 29"/>
          <p:cNvSpPr>
            <a:spLocks noChangeShapeType="1"/>
          </p:cNvSpPr>
          <p:nvPr/>
        </p:nvSpPr>
        <p:spPr bwMode="auto">
          <a:xfrm flipV="1">
            <a:off x="3886200" y="3254375"/>
            <a:ext cx="0" cy="12192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Line 30"/>
          <p:cNvSpPr>
            <a:spLocks noChangeShapeType="1"/>
          </p:cNvSpPr>
          <p:nvPr/>
        </p:nvSpPr>
        <p:spPr bwMode="auto">
          <a:xfrm>
            <a:off x="3733800" y="3276600"/>
            <a:ext cx="1524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Line 31"/>
          <p:cNvSpPr>
            <a:spLocks noChangeShapeType="1"/>
          </p:cNvSpPr>
          <p:nvPr/>
        </p:nvSpPr>
        <p:spPr bwMode="auto">
          <a:xfrm>
            <a:off x="3962400" y="4538663"/>
            <a:ext cx="381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Text Box 32"/>
          <p:cNvSpPr txBox="1">
            <a:spLocks noChangeArrowheads="1"/>
          </p:cNvSpPr>
          <p:nvPr/>
        </p:nvSpPr>
        <p:spPr bwMode="auto">
          <a:xfrm>
            <a:off x="1555750" y="3505200"/>
            <a:ext cx="349250" cy="3667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</a:t>
            </a:r>
            <a:endParaRPr kumimoji="0" lang="en-US" sz="1800" b="0" i="0" u="none" strike="noStrike" kern="0" cap="none" spc="0" normalizeH="0" baseline="-2500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Text Box 33"/>
          <p:cNvSpPr txBox="1">
            <a:spLocks noChangeArrowheads="1"/>
          </p:cNvSpPr>
          <p:nvPr/>
        </p:nvSpPr>
        <p:spPr bwMode="auto">
          <a:xfrm>
            <a:off x="2971800" y="2743200"/>
            <a:ext cx="349250" cy="3667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</a:t>
            </a:r>
            <a:endParaRPr kumimoji="0" lang="en-US" sz="1800" b="0" i="0" u="none" strike="noStrike" kern="0" cap="none" spc="0" normalizeH="0" baseline="-2500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8" name="Text Box 34"/>
          <p:cNvSpPr txBox="1">
            <a:spLocks noChangeArrowheads="1"/>
          </p:cNvSpPr>
          <p:nvPr/>
        </p:nvSpPr>
        <p:spPr bwMode="auto">
          <a:xfrm>
            <a:off x="685800" y="3919538"/>
            <a:ext cx="454025" cy="36671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</a:t>
            </a:r>
          </a:p>
        </p:txBody>
      </p:sp>
      <p:sp>
        <p:nvSpPr>
          <p:cNvPr id="69" name="Text Box 35"/>
          <p:cNvSpPr txBox="1">
            <a:spLocks noChangeArrowheads="1"/>
          </p:cNvSpPr>
          <p:nvPr/>
        </p:nvSpPr>
        <p:spPr bwMode="auto">
          <a:xfrm>
            <a:off x="4403725" y="4337050"/>
            <a:ext cx="547688" cy="3667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out</a:t>
            </a:r>
          </a:p>
        </p:txBody>
      </p:sp>
      <p:sp>
        <p:nvSpPr>
          <p:cNvPr id="70" name="Line 36"/>
          <p:cNvSpPr>
            <a:spLocks noChangeShapeType="1"/>
          </p:cNvSpPr>
          <p:nvPr/>
        </p:nvSpPr>
        <p:spPr bwMode="auto">
          <a:xfrm>
            <a:off x="1371600" y="4495800"/>
            <a:ext cx="6858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1" name="Line 37"/>
          <p:cNvSpPr>
            <a:spLocks noChangeShapeType="1"/>
          </p:cNvSpPr>
          <p:nvPr/>
        </p:nvSpPr>
        <p:spPr bwMode="auto">
          <a:xfrm>
            <a:off x="2133600" y="3157538"/>
            <a:ext cx="0" cy="685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2" name="Text Box 38"/>
          <p:cNvSpPr txBox="1">
            <a:spLocks noChangeArrowheads="1"/>
          </p:cNvSpPr>
          <p:nvPr/>
        </p:nvSpPr>
        <p:spPr bwMode="auto">
          <a:xfrm>
            <a:off x="1447800" y="4495800"/>
            <a:ext cx="331788" cy="3667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1</a:t>
            </a:r>
          </a:p>
        </p:txBody>
      </p:sp>
      <p:sp>
        <p:nvSpPr>
          <p:cNvPr id="73" name="Text Box 39"/>
          <p:cNvSpPr txBox="1">
            <a:spLocks noChangeArrowheads="1"/>
          </p:cNvSpPr>
          <p:nvPr/>
        </p:nvSpPr>
        <p:spPr bwMode="auto">
          <a:xfrm>
            <a:off x="2209800" y="3352800"/>
            <a:ext cx="331788" cy="3667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2</a:t>
            </a:r>
          </a:p>
        </p:txBody>
      </p:sp>
      <p:pic>
        <p:nvPicPr>
          <p:cNvPr id="74" name="Picture 41" descr="asdpg29c"/>
          <p:cNvPicPr>
            <a:picLocks noChangeAspect="1" noChangeArrowheads="1"/>
          </p:cNvPicPr>
          <p:nvPr/>
        </p:nvPicPr>
        <p:blipFill>
          <a:blip r:embed="rId4" cstate="print"/>
          <a:srcRect l="34140" t="32394" r="36273" b="29578"/>
          <a:stretch>
            <a:fillRect/>
          </a:stretch>
        </p:blipFill>
        <p:spPr bwMode="auto">
          <a:xfrm>
            <a:off x="1349375" y="3881438"/>
            <a:ext cx="762000" cy="528637"/>
          </a:xfrm>
          <a:prstGeom prst="rect">
            <a:avLst/>
          </a:prstGeom>
          <a:noFill/>
        </p:spPr>
      </p:pic>
      <p:sp>
        <p:nvSpPr>
          <p:cNvPr id="75" name="Rectangle 42"/>
          <p:cNvSpPr>
            <a:spLocks noChangeArrowheads="1"/>
          </p:cNvSpPr>
          <p:nvPr/>
        </p:nvSpPr>
        <p:spPr bwMode="auto">
          <a:xfrm>
            <a:off x="5638800" y="1776413"/>
            <a:ext cx="2971800" cy="3962400"/>
          </a:xfrm>
          <a:prstGeom prst="rect">
            <a:avLst/>
          </a:prstGeom>
          <a:solidFill>
            <a:srgbClr val="DCEFF0"/>
          </a:solidFill>
          <a:ln w="25400">
            <a:solidFill>
              <a:srgbClr val="000000"/>
            </a:solidFill>
            <a:miter lim="800000"/>
            <a:headEnd/>
            <a:tailEnd type="none" w="lg" len="lg"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76" name="Object 43"/>
          <p:cNvGraphicFramePr>
            <a:graphicFrameLocks noChangeAspect="1"/>
          </p:cNvGraphicFramePr>
          <p:nvPr/>
        </p:nvGraphicFramePr>
        <p:xfrm>
          <a:off x="5715000" y="2590800"/>
          <a:ext cx="2851150" cy="240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1" name="Equation" r:id="rId5" imgW="1295280" imgH="1091880" progId="Equation.3">
                  <p:embed/>
                </p:oleObj>
              </mc:Choice>
              <mc:Fallback>
                <p:oleObj name="Equation" r:id="rId5" imgW="1295280" imgH="10918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2590800"/>
                        <a:ext cx="2851150" cy="2400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/>
          <p:cNvSpPr/>
          <p:nvPr/>
        </p:nvSpPr>
        <p:spPr>
          <a:xfrm>
            <a:off x="457200" y="2362200"/>
            <a:ext cx="4495800" cy="3352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Integrator</a:t>
            </a:r>
            <a:endParaRPr lang="en-US" dirty="0"/>
          </a:p>
        </p:txBody>
      </p:sp>
      <p:grpSp>
        <p:nvGrpSpPr>
          <p:cNvPr id="40" name="Group 4"/>
          <p:cNvGrpSpPr>
            <a:grpSpLocks/>
          </p:cNvGrpSpPr>
          <p:nvPr/>
        </p:nvGrpSpPr>
        <p:grpSpPr bwMode="auto">
          <a:xfrm>
            <a:off x="2057400" y="3581400"/>
            <a:ext cx="1676400" cy="1371600"/>
            <a:chOff x="1632" y="1715"/>
            <a:chExt cx="1056" cy="925"/>
          </a:xfrm>
        </p:grpSpPr>
        <p:grpSp>
          <p:nvGrpSpPr>
            <p:cNvPr id="41" name="Group 5"/>
            <p:cNvGrpSpPr>
              <a:grpSpLocks/>
            </p:cNvGrpSpPr>
            <p:nvPr/>
          </p:nvGrpSpPr>
          <p:grpSpPr bwMode="auto">
            <a:xfrm>
              <a:off x="1824" y="1728"/>
              <a:ext cx="624" cy="912"/>
              <a:chOff x="1824" y="1728"/>
              <a:chExt cx="624" cy="912"/>
            </a:xfrm>
          </p:grpSpPr>
          <p:sp>
            <p:nvSpPr>
              <p:cNvPr id="47" name="Line 6"/>
              <p:cNvSpPr>
                <a:spLocks noChangeShapeType="1"/>
              </p:cNvSpPr>
              <p:nvPr/>
            </p:nvSpPr>
            <p:spPr bwMode="auto">
              <a:xfrm>
                <a:off x="1824" y="1728"/>
                <a:ext cx="0" cy="91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" name="Line 7"/>
              <p:cNvSpPr>
                <a:spLocks noChangeShapeType="1"/>
              </p:cNvSpPr>
              <p:nvPr/>
            </p:nvSpPr>
            <p:spPr bwMode="auto">
              <a:xfrm>
                <a:off x="1824" y="1728"/>
                <a:ext cx="624" cy="48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" name="Line 8"/>
              <p:cNvSpPr>
                <a:spLocks noChangeShapeType="1"/>
              </p:cNvSpPr>
              <p:nvPr/>
            </p:nvSpPr>
            <p:spPr bwMode="auto">
              <a:xfrm flipV="1">
                <a:off x="1824" y="2208"/>
                <a:ext cx="624" cy="43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2" name="Line 9"/>
            <p:cNvSpPr>
              <a:spLocks noChangeShapeType="1"/>
            </p:cNvSpPr>
            <p:nvPr/>
          </p:nvSpPr>
          <p:spPr bwMode="auto">
            <a:xfrm>
              <a:off x="1632" y="1920"/>
              <a:ext cx="19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Line 10"/>
            <p:cNvSpPr>
              <a:spLocks noChangeShapeType="1"/>
            </p:cNvSpPr>
            <p:nvPr/>
          </p:nvSpPr>
          <p:spPr bwMode="auto">
            <a:xfrm>
              <a:off x="1632" y="2448"/>
              <a:ext cx="19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Line 11"/>
            <p:cNvSpPr>
              <a:spLocks noChangeShapeType="1"/>
            </p:cNvSpPr>
            <p:nvPr/>
          </p:nvSpPr>
          <p:spPr bwMode="auto">
            <a:xfrm>
              <a:off x="2448" y="2208"/>
              <a:ext cx="24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Text Box 12"/>
            <p:cNvSpPr txBox="1">
              <a:spLocks noChangeArrowheads="1"/>
            </p:cNvSpPr>
            <p:nvPr/>
          </p:nvSpPr>
          <p:spPr bwMode="auto">
            <a:xfrm>
              <a:off x="1824" y="2258"/>
              <a:ext cx="228" cy="308"/>
            </a:xfrm>
            <a:prstGeom prst="rect">
              <a:avLst/>
            </a:prstGeom>
            <a:noFill/>
            <a:ln w="4445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+</a:t>
              </a:r>
            </a:p>
          </p:txBody>
        </p:sp>
        <p:sp>
          <p:nvSpPr>
            <p:cNvPr id="46" name="Text Box 13"/>
            <p:cNvSpPr txBox="1">
              <a:spLocks noChangeArrowheads="1"/>
            </p:cNvSpPr>
            <p:nvPr/>
          </p:nvSpPr>
          <p:spPr bwMode="auto">
            <a:xfrm>
              <a:off x="1824" y="1715"/>
              <a:ext cx="201" cy="391"/>
            </a:xfrm>
            <a:prstGeom prst="rect">
              <a:avLst/>
            </a:prstGeom>
            <a:noFill/>
            <a:ln w="4445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-</a:t>
              </a:r>
            </a:p>
          </p:txBody>
        </p:sp>
      </p:grpSp>
      <p:pic>
        <p:nvPicPr>
          <p:cNvPr id="50" name="Picture 14" descr="asdpg29e"/>
          <p:cNvPicPr>
            <a:picLocks noChangeAspect="1" noChangeArrowheads="1"/>
          </p:cNvPicPr>
          <p:nvPr/>
        </p:nvPicPr>
        <p:blipFill>
          <a:blip r:embed="rId3" cstate="print"/>
          <a:srcRect l="11360" t="46742" r="11005" b="23074"/>
          <a:stretch>
            <a:fillRect/>
          </a:stretch>
        </p:blipFill>
        <p:spPr bwMode="auto">
          <a:xfrm>
            <a:off x="903288" y="3767138"/>
            <a:ext cx="1066800" cy="249237"/>
          </a:xfrm>
          <a:prstGeom prst="rect">
            <a:avLst/>
          </a:prstGeom>
          <a:noFill/>
        </p:spPr>
      </p:pic>
      <p:sp>
        <p:nvSpPr>
          <p:cNvPr id="51" name="Line 15"/>
          <p:cNvSpPr>
            <a:spLocks noChangeShapeType="1"/>
          </p:cNvSpPr>
          <p:nvPr/>
        </p:nvSpPr>
        <p:spPr bwMode="auto">
          <a:xfrm flipV="1">
            <a:off x="2058988" y="3049588"/>
            <a:ext cx="0" cy="8413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Line 16"/>
          <p:cNvSpPr>
            <a:spLocks noChangeShapeType="1"/>
          </p:cNvSpPr>
          <p:nvPr/>
        </p:nvSpPr>
        <p:spPr bwMode="auto">
          <a:xfrm>
            <a:off x="2057400" y="3048000"/>
            <a:ext cx="4572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Oval 17"/>
          <p:cNvSpPr>
            <a:spLocks noChangeArrowheads="1"/>
          </p:cNvSpPr>
          <p:nvPr/>
        </p:nvSpPr>
        <p:spPr bwMode="auto">
          <a:xfrm>
            <a:off x="1981200" y="3810000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4" name="Group 18"/>
          <p:cNvGrpSpPr>
            <a:grpSpLocks/>
          </p:cNvGrpSpPr>
          <p:nvPr/>
        </p:nvGrpSpPr>
        <p:grpSpPr bwMode="auto">
          <a:xfrm>
            <a:off x="1524000" y="4876800"/>
            <a:ext cx="457200" cy="381000"/>
            <a:chOff x="1392" y="3456"/>
            <a:chExt cx="288" cy="240"/>
          </a:xfrm>
        </p:grpSpPr>
        <p:sp>
          <p:nvSpPr>
            <p:cNvPr id="55" name="Line 19"/>
            <p:cNvSpPr>
              <a:spLocks noChangeShapeType="1"/>
            </p:cNvSpPr>
            <p:nvPr/>
          </p:nvSpPr>
          <p:spPr bwMode="auto">
            <a:xfrm>
              <a:off x="1536" y="3456"/>
              <a:ext cx="0" cy="9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Line 20"/>
            <p:cNvSpPr>
              <a:spLocks noChangeShapeType="1"/>
            </p:cNvSpPr>
            <p:nvPr/>
          </p:nvSpPr>
          <p:spPr bwMode="auto">
            <a:xfrm>
              <a:off x="1392" y="3552"/>
              <a:ext cx="288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Line 21"/>
            <p:cNvSpPr>
              <a:spLocks noChangeShapeType="1"/>
            </p:cNvSpPr>
            <p:nvPr/>
          </p:nvSpPr>
          <p:spPr bwMode="auto">
            <a:xfrm>
              <a:off x="1416" y="3600"/>
              <a:ext cx="24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Line 22"/>
            <p:cNvSpPr>
              <a:spLocks noChangeShapeType="1"/>
            </p:cNvSpPr>
            <p:nvPr/>
          </p:nvSpPr>
          <p:spPr bwMode="auto">
            <a:xfrm>
              <a:off x="1440" y="3648"/>
              <a:ext cx="19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Line 23"/>
            <p:cNvSpPr>
              <a:spLocks noChangeShapeType="1"/>
            </p:cNvSpPr>
            <p:nvPr/>
          </p:nvSpPr>
          <p:spPr bwMode="auto">
            <a:xfrm>
              <a:off x="1488" y="3696"/>
              <a:ext cx="9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0" name="Oval 24"/>
          <p:cNvSpPr>
            <a:spLocks noChangeArrowheads="1"/>
          </p:cNvSpPr>
          <p:nvPr/>
        </p:nvSpPr>
        <p:spPr bwMode="auto">
          <a:xfrm>
            <a:off x="3657600" y="4224338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Line 25"/>
          <p:cNvSpPr>
            <a:spLocks noChangeShapeType="1"/>
          </p:cNvSpPr>
          <p:nvPr/>
        </p:nvSpPr>
        <p:spPr bwMode="auto">
          <a:xfrm flipH="1">
            <a:off x="1752600" y="4668838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Line 26"/>
          <p:cNvSpPr>
            <a:spLocks noChangeShapeType="1"/>
          </p:cNvSpPr>
          <p:nvPr/>
        </p:nvSpPr>
        <p:spPr bwMode="auto">
          <a:xfrm flipV="1">
            <a:off x="1752600" y="4648200"/>
            <a:ext cx="0" cy="2286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3" name="Line 27"/>
          <p:cNvSpPr>
            <a:spLocks noChangeShapeType="1"/>
          </p:cNvSpPr>
          <p:nvPr/>
        </p:nvSpPr>
        <p:spPr bwMode="auto">
          <a:xfrm flipV="1">
            <a:off x="3733800" y="3025775"/>
            <a:ext cx="0" cy="12192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Line 28"/>
          <p:cNvSpPr>
            <a:spLocks noChangeShapeType="1"/>
          </p:cNvSpPr>
          <p:nvPr/>
        </p:nvSpPr>
        <p:spPr bwMode="auto">
          <a:xfrm>
            <a:off x="3276600" y="3048000"/>
            <a:ext cx="4572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Line 29"/>
          <p:cNvSpPr>
            <a:spLocks noChangeShapeType="1"/>
          </p:cNvSpPr>
          <p:nvPr/>
        </p:nvSpPr>
        <p:spPr bwMode="auto">
          <a:xfrm>
            <a:off x="3810000" y="4310063"/>
            <a:ext cx="381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Text Box 30"/>
          <p:cNvSpPr txBox="1">
            <a:spLocks noChangeArrowheads="1"/>
          </p:cNvSpPr>
          <p:nvPr/>
        </p:nvSpPr>
        <p:spPr bwMode="auto">
          <a:xfrm>
            <a:off x="2743200" y="2438400"/>
            <a:ext cx="349250" cy="3667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</a:t>
            </a:r>
            <a:endParaRPr kumimoji="0" lang="en-US" sz="1800" b="0" i="0" u="none" strike="noStrike" kern="0" cap="none" spc="0" normalizeH="0" baseline="-2500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Text Box 31"/>
          <p:cNvSpPr txBox="1">
            <a:spLocks noChangeArrowheads="1"/>
          </p:cNvSpPr>
          <p:nvPr/>
        </p:nvSpPr>
        <p:spPr bwMode="auto">
          <a:xfrm>
            <a:off x="1219200" y="3429000"/>
            <a:ext cx="349250" cy="3667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</a:t>
            </a:r>
            <a:endParaRPr kumimoji="0" lang="en-US" sz="1800" b="0" i="0" u="none" strike="noStrike" kern="0" cap="none" spc="0" normalizeH="0" baseline="-2500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8" name="Text Box 32"/>
          <p:cNvSpPr txBox="1">
            <a:spLocks noChangeArrowheads="1"/>
          </p:cNvSpPr>
          <p:nvPr/>
        </p:nvSpPr>
        <p:spPr bwMode="auto">
          <a:xfrm>
            <a:off x="533400" y="3690938"/>
            <a:ext cx="454025" cy="36671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</a:t>
            </a:r>
          </a:p>
        </p:txBody>
      </p:sp>
      <p:sp>
        <p:nvSpPr>
          <p:cNvPr id="69" name="Text Box 33"/>
          <p:cNvSpPr txBox="1">
            <a:spLocks noChangeArrowheads="1"/>
          </p:cNvSpPr>
          <p:nvPr/>
        </p:nvSpPr>
        <p:spPr bwMode="auto">
          <a:xfrm>
            <a:off x="4191000" y="4114800"/>
            <a:ext cx="547688" cy="3667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out</a:t>
            </a:r>
          </a:p>
        </p:txBody>
      </p:sp>
      <p:sp>
        <p:nvSpPr>
          <p:cNvPr id="70" name="Line 34"/>
          <p:cNvSpPr>
            <a:spLocks noChangeShapeType="1"/>
          </p:cNvSpPr>
          <p:nvPr/>
        </p:nvSpPr>
        <p:spPr bwMode="auto">
          <a:xfrm>
            <a:off x="1219200" y="4267200"/>
            <a:ext cx="6858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1" name="Line 35"/>
          <p:cNvSpPr>
            <a:spLocks noChangeShapeType="1"/>
          </p:cNvSpPr>
          <p:nvPr/>
        </p:nvSpPr>
        <p:spPr bwMode="auto">
          <a:xfrm>
            <a:off x="1981200" y="2928938"/>
            <a:ext cx="0" cy="685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2" name="Text Box 36"/>
          <p:cNvSpPr txBox="1">
            <a:spLocks noChangeArrowheads="1"/>
          </p:cNvSpPr>
          <p:nvPr/>
        </p:nvSpPr>
        <p:spPr bwMode="auto">
          <a:xfrm>
            <a:off x="1295400" y="4267200"/>
            <a:ext cx="331788" cy="3667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1</a:t>
            </a:r>
          </a:p>
        </p:txBody>
      </p:sp>
      <p:sp>
        <p:nvSpPr>
          <p:cNvPr id="73" name="Text Box 37"/>
          <p:cNvSpPr txBox="1">
            <a:spLocks noChangeArrowheads="1"/>
          </p:cNvSpPr>
          <p:nvPr/>
        </p:nvSpPr>
        <p:spPr bwMode="auto">
          <a:xfrm>
            <a:off x="2057400" y="3124200"/>
            <a:ext cx="331788" cy="3667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2</a:t>
            </a:r>
          </a:p>
        </p:txBody>
      </p:sp>
      <p:pic>
        <p:nvPicPr>
          <p:cNvPr id="74" name="Picture 39" descr="asdpg29c"/>
          <p:cNvPicPr>
            <a:picLocks noChangeAspect="1" noChangeArrowheads="1"/>
          </p:cNvPicPr>
          <p:nvPr/>
        </p:nvPicPr>
        <p:blipFill>
          <a:blip r:embed="rId4" cstate="print"/>
          <a:srcRect l="34140" t="32394" r="36273" b="29578"/>
          <a:stretch>
            <a:fillRect/>
          </a:stretch>
        </p:blipFill>
        <p:spPr bwMode="auto">
          <a:xfrm>
            <a:off x="2514600" y="2820988"/>
            <a:ext cx="762000" cy="528637"/>
          </a:xfrm>
          <a:prstGeom prst="rect">
            <a:avLst/>
          </a:prstGeom>
          <a:noFill/>
        </p:spPr>
      </p:pic>
      <p:sp>
        <p:nvSpPr>
          <p:cNvPr id="75" name="Rectangle 40"/>
          <p:cNvSpPr>
            <a:spLocks noChangeArrowheads="1"/>
          </p:cNvSpPr>
          <p:nvPr/>
        </p:nvSpPr>
        <p:spPr bwMode="auto">
          <a:xfrm>
            <a:off x="5238750" y="1790700"/>
            <a:ext cx="3505200" cy="3962400"/>
          </a:xfrm>
          <a:prstGeom prst="rect">
            <a:avLst/>
          </a:prstGeom>
          <a:solidFill>
            <a:srgbClr val="DCEFF0"/>
          </a:solidFill>
          <a:ln w="25400">
            <a:solidFill>
              <a:srgbClr val="000000"/>
            </a:solidFill>
            <a:miter lim="800000"/>
            <a:headEnd/>
            <a:tailEnd type="none" w="lg" len="lg"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76" name="Object 41"/>
          <p:cNvGraphicFramePr>
            <a:graphicFrameLocks noChangeAspect="1"/>
          </p:cNvGraphicFramePr>
          <p:nvPr/>
        </p:nvGraphicFramePr>
        <p:xfrm>
          <a:off x="5410200" y="2590800"/>
          <a:ext cx="3270250" cy="242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5" name="Equation" r:id="rId5" imgW="1485720" imgH="1104840" progId="Equation.3">
                  <p:embed/>
                </p:oleObj>
              </mc:Choice>
              <mc:Fallback>
                <p:oleObj name="Equation" r:id="rId5" imgW="1485720" imgH="11048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2590800"/>
                        <a:ext cx="3270250" cy="2428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Electricity 101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477000" cy="4709160"/>
          </a:xfrm>
        </p:spPr>
        <p:txBody>
          <a:bodyPr/>
          <a:lstStyle/>
          <a:p>
            <a:r>
              <a:rPr lang="en-US" dirty="0" smtClean="0"/>
              <a:t>The capacitor</a:t>
            </a:r>
          </a:p>
          <a:p>
            <a:pPr lvl="1"/>
            <a:r>
              <a:rPr lang="en-US" dirty="0" smtClean="0"/>
              <a:t>Two plates separated from each other by a space that is filled with a non-conducting substance called a dielectric</a:t>
            </a:r>
          </a:p>
          <a:p>
            <a:pPr lvl="1"/>
            <a:r>
              <a:rPr lang="en-US" dirty="0" smtClean="0"/>
              <a:t>Charge separation </a:t>
            </a:r>
          </a:p>
          <a:p>
            <a:pPr lvl="2"/>
            <a:r>
              <a:rPr lang="en-US" dirty="0" smtClean="0"/>
              <a:t>q = C.V</a:t>
            </a:r>
          </a:p>
          <a:p>
            <a:pPr lvl="2"/>
            <a:r>
              <a:rPr lang="en-US" dirty="0" smtClean="0"/>
              <a:t>C is measured in farads (F) and is a physical characteristic of a capacitor </a:t>
            </a:r>
          </a:p>
          <a:p>
            <a:endParaRPr lang="en-US" dirty="0"/>
          </a:p>
        </p:txBody>
      </p:sp>
      <p:pic>
        <p:nvPicPr>
          <p:cNvPr id="4" name="Picture 4" descr="asdpg29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1752600"/>
            <a:ext cx="1803400" cy="33480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Bode Plot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495800" y="2057400"/>
            <a:ext cx="4191000" cy="3429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Graph of the magnitude of the gain in decibels (dB) as a function of the frequency of the input signal</a:t>
            </a:r>
          </a:p>
          <a:p>
            <a:r>
              <a:rPr lang="en-US" sz="2400" dirty="0" smtClean="0"/>
              <a:t>The gain expressed in decibels (dB) </a:t>
            </a:r>
          </a:p>
          <a:p>
            <a:endParaRPr lang="en-US" sz="2400" dirty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09800"/>
            <a:ext cx="4114800" cy="2859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5181600" y="5791200"/>
            <a:ext cx="29145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20 log</a:t>
            </a:r>
            <a:r>
              <a:rPr lang="en-US" sz="2800" baseline="-25000" dirty="0" smtClean="0"/>
              <a:t>10</a:t>
            </a:r>
            <a:r>
              <a:rPr lang="en-US" sz="2800" dirty="0" smtClean="0"/>
              <a:t>(</a:t>
            </a:r>
            <a:r>
              <a:rPr lang="en-US" sz="2800" dirty="0" err="1" smtClean="0"/>
              <a:t>V</a:t>
            </a:r>
            <a:r>
              <a:rPr lang="en-US" sz="2800" baseline="-25000" dirty="0" err="1" smtClean="0"/>
              <a:t>out</a:t>
            </a:r>
            <a:r>
              <a:rPr lang="en-US" sz="2800" dirty="0" smtClean="0"/>
              <a:t>/V</a:t>
            </a:r>
            <a:r>
              <a:rPr lang="en-US" sz="2800" baseline="-25000" dirty="0" smtClean="0"/>
              <a:t>in</a:t>
            </a:r>
            <a:r>
              <a:rPr lang="en-US" sz="2800" dirty="0" smtClean="0"/>
              <a:t>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Frequency response of an operational amplifier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09600" y="2209800"/>
            <a:ext cx="3990476" cy="27714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5105400" y="2362200"/>
            <a:ext cx="3581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-3dB point:</a:t>
            </a:r>
          </a:p>
          <a:p>
            <a:r>
              <a:rPr lang="en-US" dirty="0" smtClean="0"/>
              <a:t>The bandwidth is the frequency at which the power of the output signal is reduced to half that of the maximum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743200" y="3810000"/>
            <a:ext cx="1034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-6dB/octave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Phase-lag relationship</a:t>
            </a:r>
            <a:endParaRPr lang="en-US" dirty="0"/>
          </a:p>
        </p:txBody>
      </p:sp>
      <p:pic>
        <p:nvPicPr>
          <p:cNvPr id="4" name="Picture 5" descr="bode_phasela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76400"/>
            <a:ext cx="3962400" cy="3612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752600"/>
            <a:ext cx="4749521" cy="36814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639" y="2209800"/>
            <a:ext cx="8229600" cy="28194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Basic bioelectricity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operational amplifier</a:t>
            </a:r>
          </a:p>
          <a:p>
            <a:r>
              <a:rPr lang="en-US" dirty="0" smtClean="0"/>
              <a:t>A simple voltage-clamp circuit </a:t>
            </a:r>
          </a:p>
        </p:txBody>
      </p:sp>
    </p:spTree>
    <p:extLst>
      <p:ext uri="{BB962C8B-B14F-4D97-AF65-F5344CB8AC3E}">
        <p14:creationId xmlns:p14="http://schemas.microsoft.com/office/powerpoint/2010/main" val="161036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0162" name="Picture 2" descr="ce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429000"/>
            <a:ext cx="3183467" cy="3244850"/>
          </a:xfrm>
          <a:prstGeom prst="rect">
            <a:avLst/>
          </a:prstGeom>
          <a:noFill/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081867" y="3124200"/>
            <a:ext cx="880533" cy="1447800"/>
            <a:chOff x="3624" y="1104"/>
            <a:chExt cx="624" cy="912"/>
          </a:xfrm>
        </p:grpSpPr>
        <p:sp>
          <p:nvSpPr>
            <p:cNvPr id="220165" name="Line 5"/>
            <p:cNvSpPr>
              <a:spLocks noChangeShapeType="1"/>
            </p:cNvSpPr>
            <p:nvPr/>
          </p:nvSpPr>
          <p:spPr bwMode="auto">
            <a:xfrm flipV="1">
              <a:off x="3624" y="1104"/>
              <a:ext cx="528" cy="912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0166" name="Line 6"/>
            <p:cNvSpPr>
              <a:spLocks noChangeShapeType="1"/>
            </p:cNvSpPr>
            <p:nvPr/>
          </p:nvSpPr>
          <p:spPr bwMode="auto">
            <a:xfrm flipV="1">
              <a:off x="3624" y="1104"/>
              <a:ext cx="624" cy="912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 flipH="1">
            <a:off x="1320800" y="3276600"/>
            <a:ext cx="745067" cy="1371600"/>
            <a:chOff x="3624" y="1104"/>
            <a:chExt cx="624" cy="912"/>
          </a:xfrm>
        </p:grpSpPr>
        <p:sp>
          <p:nvSpPr>
            <p:cNvPr id="220168" name="Line 8"/>
            <p:cNvSpPr>
              <a:spLocks noChangeShapeType="1"/>
            </p:cNvSpPr>
            <p:nvPr/>
          </p:nvSpPr>
          <p:spPr bwMode="auto">
            <a:xfrm flipV="1">
              <a:off x="3624" y="1104"/>
              <a:ext cx="528" cy="912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0169" name="Line 9"/>
            <p:cNvSpPr>
              <a:spLocks noChangeShapeType="1"/>
            </p:cNvSpPr>
            <p:nvPr/>
          </p:nvSpPr>
          <p:spPr bwMode="auto">
            <a:xfrm flipV="1">
              <a:off x="3624" y="1104"/>
              <a:ext cx="624" cy="912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0170" name="Line 10"/>
          <p:cNvSpPr>
            <a:spLocks noChangeShapeType="1"/>
          </p:cNvSpPr>
          <p:nvPr/>
        </p:nvSpPr>
        <p:spPr bwMode="auto">
          <a:xfrm flipV="1">
            <a:off x="3759200" y="2667000"/>
            <a:ext cx="40640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71" name="Line 11"/>
          <p:cNvSpPr>
            <a:spLocks noChangeShapeType="1"/>
          </p:cNvSpPr>
          <p:nvPr/>
        </p:nvSpPr>
        <p:spPr bwMode="auto">
          <a:xfrm>
            <a:off x="4164189" y="2668588"/>
            <a:ext cx="203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4368800" y="2438400"/>
            <a:ext cx="270933" cy="533400"/>
            <a:chOff x="4440" y="1536"/>
            <a:chExt cx="192" cy="336"/>
          </a:xfrm>
        </p:grpSpPr>
        <p:sp>
          <p:nvSpPr>
            <p:cNvPr id="220173" name="Line 13"/>
            <p:cNvSpPr>
              <a:spLocks noChangeShapeType="1"/>
            </p:cNvSpPr>
            <p:nvPr/>
          </p:nvSpPr>
          <p:spPr bwMode="auto">
            <a:xfrm>
              <a:off x="4440" y="1536"/>
              <a:ext cx="0" cy="3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0174" name="Line 14"/>
            <p:cNvSpPr>
              <a:spLocks noChangeShapeType="1"/>
            </p:cNvSpPr>
            <p:nvPr/>
          </p:nvSpPr>
          <p:spPr bwMode="auto">
            <a:xfrm>
              <a:off x="4440" y="1536"/>
              <a:ext cx="192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0175" name="Line 15"/>
            <p:cNvSpPr>
              <a:spLocks noChangeShapeType="1"/>
            </p:cNvSpPr>
            <p:nvPr/>
          </p:nvSpPr>
          <p:spPr bwMode="auto">
            <a:xfrm flipV="1">
              <a:off x="4440" y="1680"/>
              <a:ext cx="192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0176" name="Line 16"/>
          <p:cNvSpPr>
            <a:spLocks noChangeShapeType="1"/>
          </p:cNvSpPr>
          <p:nvPr/>
        </p:nvSpPr>
        <p:spPr bwMode="auto">
          <a:xfrm>
            <a:off x="4639733" y="2667000"/>
            <a:ext cx="406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77" name="Oval 17"/>
          <p:cNvSpPr>
            <a:spLocks noChangeArrowheads="1"/>
          </p:cNvSpPr>
          <p:nvPr/>
        </p:nvSpPr>
        <p:spPr bwMode="auto">
          <a:xfrm>
            <a:off x="5046133" y="2590800"/>
            <a:ext cx="135467" cy="1524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0178" name="Oval 18"/>
          <p:cNvSpPr>
            <a:spLocks noChangeArrowheads="1"/>
          </p:cNvSpPr>
          <p:nvPr/>
        </p:nvSpPr>
        <p:spPr bwMode="auto">
          <a:xfrm>
            <a:off x="5384800" y="2362200"/>
            <a:ext cx="135467" cy="1524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0179" name="Oval 19"/>
          <p:cNvSpPr>
            <a:spLocks noChangeArrowheads="1"/>
          </p:cNvSpPr>
          <p:nvPr/>
        </p:nvSpPr>
        <p:spPr bwMode="auto">
          <a:xfrm>
            <a:off x="5384800" y="2819400"/>
            <a:ext cx="135467" cy="1524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0180" name="Line 20"/>
          <p:cNvSpPr>
            <a:spLocks noChangeShapeType="1"/>
          </p:cNvSpPr>
          <p:nvPr/>
        </p:nvSpPr>
        <p:spPr bwMode="auto">
          <a:xfrm>
            <a:off x="5181600" y="2667000"/>
            <a:ext cx="2032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81" name="Line 21"/>
          <p:cNvSpPr>
            <a:spLocks noChangeShapeType="1"/>
          </p:cNvSpPr>
          <p:nvPr/>
        </p:nvSpPr>
        <p:spPr bwMode="auto">
          <a:xfrm>
            <a:off x="5520267" y="2895600"/>
            <a:ext cx="54186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82" name="Text Box 22"/>
          <p:cNvSpPr txBox="1">
            <a:spLocks noChangeArrowheads="1"/>
          </p:cNvSpPr>
          <p:nvPr/>
        </p:nvSpPr>
        <p:spPr bwMode="auto">
          <a:xfrm>
            <a:off x="6129867" y="2667000"/>
            <a:ext cx="44916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E</a:t>
            </a:r>
            <a:r>
              <a:rPr lang="en-US" baseline="-25000">
                <a:latin typeface="Comic Sans MS" pitchFamily="66" charset="0"/>
              </a:rPr>
              <a:t>m</a:t>
            </a:r>
          </a:p>
        </p:txBody>
      </p:sp>
      <p:grpSp>
        <p:nvGrpSpPr>
          <p:cNvPr id="5" name="Group 23"/>
          <p:cNvGrpSpPr>
            <a:grpSpLocks/>
          </p:cNvGrpSpPr>
          <p:nvPr/>
        </p:nvGrpSpPr>
        <p:grpSpPr bwMode="auto">
          <a:xfrm flipH="1">
            <a:off x="2946400" y="1600200"/>
            <a:ext cx="270933" cy="533400"/>
            <a:chOff x="4440" y="1536"/>
            <a:chExt cx="192" cy="336"/>
          </a:xfrm>
        </p:grpSpPr>
        <p:sp>
          <p:nvSpPr>
            <p:cNvPr id="220184" name="Line 24"/>
            <p:cNvSpPr>
              <a:spLocks noChangeShapeType="1"/>
            </p:cNvSpPr>
            <p:nvPr/>
          </p:nvSpPr>
          <p:spPr bwMode="auto">
            <a:xfrm>
              <a:off x="4440" y="1536"/>
              <a:ext cx="0" cy="3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0185" name="Line 25"/>
            <p:cNvSpPr>
              <a:spLocks noChangeShapeType="1"/>
            </p:cNvSpPr>
            <p:nvPr/>
          </p:nvSpPr>
          <p:spPr bwMode="auto">
            <a:xfrm>
              <a:off x="4440" y="1536"/>
              <a:ext cx="192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0186" name="Line 26"/>
            <p:cNvSpPr>
              <a:spLocks noChangeShapeType="1"/>
            </p:cNvSpPr>
            <p:nvPr/>
          </p:nvSpPr>
          <p:spPr bwMode="auto">
            <a:xfrm flipV="1">
              <a:off x="4440" y="1680"/>
              <a:ext cx="192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0187" name="Line 27"/>
          <p:cNvSpPr>
            <a:spLocks noChangeShapeType="1"/>
          </p:cNvSpPr>
          <p:nvPr/>
        </p:nvSpPr>
        <p:spPr bwMode="auto">
          <a:xfrm>
            <a:off x="3217333" y="1981200"/>
            <a:ext cx="2235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88" name="Line 28"/>
          <p:cNvSpPr>
            <a:spLocks noChangeShapeType="1"/>
          </p:cNvSpPr>
          <p:nvPr/>
        </p:nvSpPr>
        <p:spPr bwMode="auto">
          <a:xfrm>
            <a:off x="5452533" y="1981200"/>
            <a:ext cx="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89" name="Line 29"/>
          <p:cNvSpPr>
            <a:spLocks noChangeShapeType="1"/>
          </p:cNvSpPr>
          <p:nvPr/>
        </p:nvSpPr>
        <p:spPr bwMode="auto">
          <a:xfrm>
            <a:off x="3217333" y="1752600"/>
            <a:ext cx="54186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90" name="Text Box 30"/>
          <p:cNvSpPr txBox="1">
            <a:spLocks noChangeArrowheads="1"/>
          </p:cNvSpPr>
          <p:nvPr/>
        </p:nvSpPr>
        <p:spPr bwMode="auto">
          <a:xfrm>
            <a:off x="3826934" y="1295400"/>
            <a:ext cx="220445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Command potential</a:t>
            </a:r>
            <a:endParaRPr lang="en-US" baseline="-25000">
              <a:latin typeface="Comic Sans MS" pitchFamily="66" charset="0"/>
            </a:endParaRPr>
          </a:p>
        </p:txBody>
      </p:sp>
      <p:sp>
        <p:nvSpPr>
          <p:cNvPr id="220191" name="Line 31"/>
          <p:cNvSpPr>
            <a:spLocks noChangeShapeType="1"/>
          </p:cNvSpPr>
          <p:nvPr/>
        </p:nvSpPr>
        <p:spPr bwMode="auto">
          <a:xfrm flipH="1">
            <a:off x="1185333" y="1828800"/>
            <a:ext cx="176106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92" name="Line 32"/>
          <p:cNvSpPr>
            <a:spLocks noChangeShapeType="1"/>
          </p:cNvSpPr>
          <p:nvPr/>
        </p:nvSpPr>
        <p:spPr bwMode="auto">
          <a:xfrm flipH="1" flipV="1">
            <a:off x="1185333" y="2895600"/>
            <a:ext cx="270933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93" name="Line 33"/>
          <p:cNvSpPr>
            <a:spLocks noChangeShapeType="1"/>
          </p:cNvSpPr>
          <p:nvPr/>
        </p:nvSpPr>
        <p:spPr bwMode="auto">
          <a:xfrm flipV="1">
            <a:off x="1185333" y="1828800"/>
            <a:ext cx="0" cy="1066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94" name="Line 34"/>
          <p:cNvSpPr>
            <a:spLocks noChangeShapeType="1"/>
          </p:cNvSpPr>
          <p:nvPr/>
        </p:nvSpPr>
        <p:spPr bwMode="auto">
          <a:xfrm flipV="1">
            <a:off x="2810933" y="1295400"/>
            <a:ext cx="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95" name="Line 35"/>
          <p:cNvSpPr>
            <a:spLocks noChangeShapeType="1"/>
          </p:cNvSpPr>
          <p:nvPr/>
        </p:nvSpPr>
        <p:spPr bwMode="auto">
          <a:xfrm flipV="1">
            <a:off x="3479800" y="1295400"/>
            <a:ext cx="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96" name="Rectangle 36"/>
          <p:cNvSpPr>
            <a:spLocks noChangeArrowheads="1"/>
          </p:cNvSpPr>
          <p:nvPr/>
        </p:nvSpPr>
        <p:spPr bwMode="auto">
          <a:xfrm>
            <a:off x="2949222" y="1260475"/>
            <a:ext cx="338667" cy="762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0197" name="Line 37"/>
          <p:cNvSpPr>
            <a:spLocks noChangeShapeType="1"/>
          </p:cNvSpPr>
          <p:nvPr/>
        </p:nvSpPr>
        <p:spPr bwMode="auto">
          <a:xfrm flipH="1">
            <a:off x="2802467" y="1295400"/>
            <a:ext cx="13546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98" name="Line 38"/>
          <p:cNvSpPr>
            <a:spLocks noChangeShapeType="1"/>
          </p:cNvSpPr>
          <p:nvPr/>
        </p:nvSpPr>
        <p:spPr bwMode="auto">
          <a:xfrm>
            <a:off x="3285067" y="1295400"/>
            <a:ext cx="203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99" name="Line 39"/>
          <p:cNvSpPr>
            <a:spLocks noChangeShapeType="1"/>
          </p:cNvSpPr>
          <p:nvPr/>
        </p:nvSpPr>
        <p:spPr bwMode="auto">
          <a:xfrm flipV="1">
            <a:off x="3556000" y="4495800"/>
            <a:ext cx="406400" cy="304800"/>
          </a:xfrm>
          <a:prstGeom prst="line">
            <a:avLst/>
          </a:prstGeom>
          <a:noFill/>
          <a:ln w="889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" name="Group 40"/>
          <p:cNvGrpSpPr>
            <a:grpSpLocks/>
          </p:cNvGrpSpPr>
          <p:nvPr/>
        </p:nvGrpSpPr>
        <p:grpSpPr bwMode="auto">
          <a:xfrm>
            <a:off x="4842934" y="4191000"/>
            <a:ext cx="270933" cy="533400"/>
            <a:chOff x="4440" y="1536"/>
            <a:chExt cx="192" cy="336"/>
          </a:xfrm>
        </p:grpSpPr>
        <p:sp>
          <p:nvSpPr>
            <p:cNvPr id="220201" name="Line 41"/>
            <p:cNvSpPr>
              <a:spLocks noChangeShapeType="1"/>
            </p:cNvSpPr>
            <p:nvPr/>
          </p:nvSpPr>
          <p:spPr bwMode="auto">
            <a:xfrm>
              <a:off x="4440" y="1536"/>
              <a:ext cx="0" cy="3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0202" name="Line 42"/>
            <p:cNvSpPr>
              <a:spLocks noChangeShapeType="1"/>
            </p:cNvSpPr>
            <p:nvPr/>
          </p:nvSpPr>
          <p:spPr bwMode="auto">
            <a:xfrm>
              <a:off x="4440" y="1536"/>
              <a:ext cx="192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0203" name="Line 43"/>
            <p:cNvSpPr>
              <a:spLocks noChangeShapeType="1"/>
            </p:cNvSpPr>
            <p:nvPr/>
          </p:nvSpPr>
          <p:spPr bwMode="auto">
            <a:xfrm flipV="1">
              <a:off x="4440" y="1680"/>
              <a:ext cx="192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0204" name="Oval 44"/>
          <p:cNvSpPr>
            <a:spLocks noChangeArrowheads="1"/>
          </p:cNvSpPr>
          <p:nvPr/>
        </p:nvSpPr>
        <p:spPr bwMode="auto">
          <a:xfrm>
            <a:off x="4030133" y="4495800"/>
            <a:ext cx="135467" cy="1524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0205" name="Line 45"/>
          <p:cNvSpPr>
            <a:spLocks noChangeShapeType="1"/>
          </p:cNvSpPr>
          <p:nvPr/>
        </p:nvSpPr>
        <p:spPr bwMode="auto">
          <a:xfrm>
            <a:off x="4165600" y="4572000"/>
            <a:ext cx="67733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206" name="Line 46"/>
          <p:cNvSpPr>
            <a:spLocks noChangeShapeType="1"/>
          </p:cNvSpPr>
          <p:nvPr/>
        </p:nvSpPr>
        <p:spPr bwMode="auto">
          <a:xfrm flipH="1" flipV="1">
            <a:off x="4639733" y="40386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207" name="Line 47"/>
          <p:cNvSpPr>
            <a:spLocks noChangeShapeType="1"/>
          </p:cNvSpPr>
          <p:nvPr/>
        </p:nvSpPr>
        <p:spPr bwMode="auto">
          <a:xfrm>
            <a:off x="4639733" y="4343400"/>
            <a:ext cx="203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208" name="Line 48"/>
          <p:cNvSpPr>
            <a:spLocks noChangeShapeType="1"/>
          </p:cNvSpPr>
          <p:nvPr/>
        </p:nvSpPr>
        <p:spPr bwMode="auto">
          <a:xfrm>
            <a:off x="5071534" y="4419600"/>
            <a:ext cx="584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209" name="Line 49"/>
          <p:cNvSpPr>
            <a:spLocks noChangeShapeType="1"/>
          </p:cNvSpPr>
          <p:nvPr/>
        </p:nvSpPr>
        <p:spPr bwMode="auto">
          <a:xfrm>
            <a:off x="4639733" y="4038600"/>
            <a:ext cx="60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210" name="Line 50"/>
          <p:cNvSpPr>
            <a:spLocks noChangeShapeType="1"/>
          </p:cNvSpPr>
          <p:nvPr/>
        </p:nvSpPr>
        <p:spPr bwMode="auto">
          <a:xfrm>
            <a:off x="5249333" y="4038600"/>
            <a:ext cx="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211" name="Text Box 51"/>
          <p:cNvSpPr txBox="1">
            <a:spLocks noChangeArrowheads="1"/>
          </p:cNvSpPr>
          <p:nvPr/>
        </p:nvSpPr>
        <p:spPr bwMode="auto">
          <a:xfrm>
            <a:off x="5520267" y="3886200"/>
            <a:ext cx="1021433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Current</a:t>
            </a:r>
          </a:p>
        </p:txBody>
      </p:sp>
      <p:sp>
        <p:nvSpPr>
          <p:cNvPr id="220212" name="Oval 52"/>
          <p:cNvSpPr>
            <a:spLocks noChangeArrowheads="1"/>
          </p:cNvSpPr>
          <p:nvPr/>
        </p:nvSpPr>
        <p:spPr bwMode="auto">
          <a:xfrm>
            <a:off x="3759200" y="1676400"/>
            <a:ext cx="135467" cy="1524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0213" name="Oval 53"/>
          <p:cNvSpPr>
            <a:spLocks noChangeArrowheads="1"/>
          </p:cNvSpPr>
          <p:nvPr/>
        </p:nvSpPr>
        <p:spPr bwMode="auto">
          <a:xfrm>
            <a:off x="5655733" y="4343400"/>
            <a:ext cx="135467" cy="1524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20214" name="Object 54"/>
          <p:cNvGraphicFramePr>
            <a:graphicFrameLocks noChangeAspect="1"/>
          </p:cNvGraphicFramePr>
          <p:nvPr/>
        </p:nvGraphicFramePr>
        <p:xfrm>
          <a:off x="6333067" y="1295400"/>
          <a:ext cx="237066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0" name="Graph" r:id="rId4" imgW="2998080" imgH="3971520" progId="Origin50.Graph">
                  <p:embed/>
                </p:oleObj>
              </mc:Choice>
              <mc:Fallback>
                <p:oleObj name="Graph" r:id="rId4" imgW="2998080" imgH="3971520" progId="Origin50.Grap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1169" t="6554" r="17090" b="67978"/>
                      <a:stretch>
                        <a:fillRect/>
                      </a:stretch>
                    </p:blipFill>
                    <p:spPr bwMode="auto">
                      <a:xfrm>
                        <a:off x="6333067" y="1295400"/>
                        <a:ext cx="2370667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0215" name="Object 55"/>
          <p:cNvGraphicFramePr>
            <a:graphicFrameLocks noChangeAspect="1"/>
          </p:cNvGraphicFramePr>
          <p:nvPr/>
        </p:nvGraphicFramePr>
        <p:xfrm>
          <a:off x="6468533" y="4419600"/>
          <a:ext cx="26416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1" name="Graph" r:id="rId6" imgW="2998080" imgH="3971520" progId="Origin50.Graph">
                  <p:embed/>
                </p:oleObj>
              </mc:Choice>
              <mc:Fallback>
                <p:oleObj name="Graph" r:id="rId6" imgW="2998080" imgH="3971520" progId="Origin50.Graph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1169" t="44006" r="10033" b="12547"/>
                      <a:stretch>
                        <a:fillRect/>
                      </a:stretch>
                    </p:blipFill>
                    <p:spPr bwMode="auto">
                      <a:xfrm>
                        <a:off x="6468533" y="4419600"/>
                        <a:ext cx="2641600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Title 1"/>
          <p:cNvSpPr txBox="1">
            <a:spLocks/>
          </p:cNvSpPr>
          <p:nvPr/>
        </p:nvSpPr>
        <p:spPr>
          <a:xfrm>
            <a:off x="457200" y="274638"/>
            <a:ext cx="7772400" cy="792162"/>
          </a:xfrm>
          <a:prstGeom prst="rect">
            <a:avLst/>
          </a:prstGeom>
        </p:spPr>
        <p:txBody>
          <a:bodyPr vert="horz" lIns="45720" tIns="0" rIns="45720" bIns="0" anchor="b">
            <a:normAutofit fontScale="67500" lnSpcReduction="200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all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Two-electrode voltage clamping</a:t>
            </a:r>
            <a:endParaRPr kumimoji="0" lang="en-US" sz="4800" b="1" i="0" u="none" strike="noStrike" kern="1200" cap="all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75"/>
          <p:cNvGraphicFramePr>
            <a:graphicFrameLocks noGrp="1"/>
          </p:cNvGraphicFramePr>
          <p:nvPr/>
        </p:nvGraphicFramePr>
        <p:xfrm>
          <a:off x="533400" y="838200"/>
          <a:ext cx="8382000" cy="4632960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24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81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Prefix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Symbol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Multiplication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giga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1,000,000,000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mega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1,000,000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kilo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milli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micro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0.000,001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nano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0.000,000,001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pico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0.000,000,000,001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femto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0.000,000,000,000,001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atto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0.000,000,000,000,000,001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 flipV="1">
            <a:off x="6477000" y="3352800"/>
            <a:ext cx="609600" cy="762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529138" y="3352800"/>
            <a:ext cx="260350" cy="366713"/>
            <a:chOff x="3861" y="2160"/>
            <a:chExt cx="164" cy="231"/>
          </a:xfrm>
        </p:grpSpPr>
        <p:sp>
          <p:nvSpPr>
            <p:cNvPr id="48132" name="Oval 4"/>
            <p:cNvSpPr>
              <a:spLocks noChangeArrowheads="1"/>
            </p:cNvSpPr>
            <p:nvPr/>
          </p:nvSpPr>
          <p:spPr bwMode="auto">
            <a:xfrm>
              <a:off x="3874" y="2206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33" name="Text Box 5"/>
            <p:cNvSpPr txBox="1">
              <a:spLocks noChangeArrowheads="1"/>
            </p:cNvSpPr>
            <p:nvPr/>
          </p:nvSpPr>
          <p:spPr bwMode="auto">
            <a:xfrm>
              <a:off x="3861" y="2160"/>
              <a:ext cx="1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-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4845050" y="3352800"/>
            <a:ext cx="260350" cy="366713"/>
            <a:chOff x="3861" y="2160"/>
            <a:chExt cx="164" cy="231"/>
          </a:xfrm>
        </p:grpSpPr>
        <p:sp>
          <p:nvSpPr>
            <p:cNvPr id="48135" name="Oval 7"/>
            <p:cNvSpPr>
              <a:spLocks noChangeArrowheads="1"/>
            </p:cNvSpPr>
            <p:nvPr/>
          </p:nvSpPr>
          <p:spPr bwMode="auto">
            <a:xfrm>
              <a:off x="3874" y="2206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36" name="Text Box 8"/>
            <p:cNvSpPr txBox="1">
              <a:spLocks noChangeArrowheads="1"/>
            </p:cNvSpPr>
            <p:nvPr/>
          </p:nvSpPr>
          <p:spPr bwMode="auto">
            <a:xfrm>
              <a:off x="3861" y="2160"/>
              <a:ext cx="1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 dirty="0"/>
                <a:t>-</a:t>
              </a: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5334000" y="3352800"/>
            <a:ext cx="260350" cy="366713"/>
            <a:chOff x="3861" y="2160"/>
            <a:chExt cx="164" cy="231"/>
          </a:xfrm>
        </p:grpSpPr>
        <p:sp>
          <p:nvSpPr>
            <p:cNvPr id="48138" name="Oval 10"/>
            <p:cNvSpPr>
              <a:spLocks noChangeArrowheads="1"/>
            </p:cNvSpPr>
            <p:nvPr/>
          </p:nvSpPr>
          <p:spPr bwMode="auto">
            <a:xfrm>
              <a:off x="3874" y="2206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39" name="Text Box 11"/>
            <p:cNvSpPr txBox="1">
              <a:spLocks noChangeArrowheads="1"/>
            </p:cNvSpPr>
            <p:nvPr/>
          </p:nvSpPr>
          <p:spPr bwMode="auto">
            <a:xfrm>
              <a:off x="3861" y="2160"/>
              <a:ext cx="1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-</a:t>
              </a:r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5715000" y="3352800"/>
            <a:ext cx="260350" cy="366713"/>
            <a:chOff x="3861" y="2160"/>
            <a:chExt cx="164" cy="231"/>
          </a:xfrm>
        </p:grpSpPr>
        <p:sp>
          <p:nvSpPr>
            <p:cNvPr id="48141" name="Oval 13"/>
            <p:cNvSpPr>
              <a:spLocks noChangeArrowheads="1"/>
            </p:cNvSpPr>
            <p:nvPr/>
          </p:nvSpPr>
          <p:spPr bwMode="auto">
            <a:xfrm>
              <a:off x="3874" y="2206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42" name="Text Box 14"/>
            <p:cNvSpPr txBox="1">
              <a:spLocks noChangeArrowheads="1"/>
            </p:cNvSpPr>
            <p:nvPr/>
          </p:nvSpPr>
          <p:spPr bwMode="auto">
            <a:xfrm>
              <a:off x="3861" y="2160"/>
              <a:ext cx="1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-</a:t>
              </a:r>
            </a:p>
          </p:txBody>
        </p:sp>
      </p:grpSp>
      <p:pic>
        <p:nvPicPr>
          <p:cNvPr id="48143" name="Picture 15" descr="page8"/>
          <p:cNvPicPr>
            <a:picLocks noChangeAspect="1" noChangeArrowheads="1"/>
          </p:cNvPicPr>
          <p:nvPr/>
        </p:nvPicPr>
        <p:blipFill>
          <a:blip r:embed="rId3" cstate="print"/>
          <a:srcRect t="18350" r="57628"/>
          <a:stretch>
            <a:fillRect/>
          </a:stretch>
        </p:blipFill>
        <p:spPr bwMode="auto">
          <a:xfrm>
            <a:off x="838200" y="2514600"/>
            <a:ext cx="1905000" cy="23733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8145" name="Line 17"/>
          <p:cNvSpPr>
            <a:spLocks noChangeShapeType="1"/>
          </p:cNvSpPr>
          <p:nvPr/>
        </p:nvSpPr>
        <p:spPr bwMode="auto">
          <a:xfrm>
            <a:off x="5257800" y="34290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46" name="Rectangle 18"/>
          <p:cNvSpPr>
            <a:spLocks noChangeArrowheads="1"/>
          </p:cNvSpPr>
          <p:nvPr/>
        </p:nvSpPr>
        <p:spPr bwMode="auto">
          <a:xfrm flipV="1">
            <a:off x="4495800" y="3429000"/>
            <a:ext cx="1524000" cy="762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8147" name="Rectangle 19"/>
          <p:cNvSpPr>
            <a:spLocks noChangeArrowheads="1"/>
          </p:cNvSpPr>
          <p:nvPr/>
        </p:nvSpPr>
        <p:spPr bwMode="auto">
          <a:xfrm>
            <a:off x="4495800" y="3124200"/>
            <a:ext cx="1524000" cy="762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8148" name="Line 20"/>
          <p:cNvSpPr>
            <a:spLocks noChangeShapeType="1"/>
          </p:cNvSpPr>
          <p:nvPr/>
        </p:nvSpPr>
        <p:spPr bwMode="auto">
          <a:xfrm>
            <a:off x="5257800" y="22860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4495800" y="2819400"/>
            <a:ext cx="317500" cy="366713"/>
            <a:chOff x="1166" y="3794"/>
            <a:chExt cx="200" cy="231"/>
          </a:xfrm>
        </p:grpSpPr>
        <p:sp>
          <p:nvSpPr>
            <p:cNvPr id="48150" name="Oval 22"/>
            <p:cNvSpPr>
              <a:spLocks noChangeArrowheads="1"/>
            </p:cNvSpPr>
            <p:nvPr/>
          </p:nvSpPr>
          <p:spPr bwMode="auto">
            <a:xfrm>
              <a:off x="1200" y="3840"/>
              <a:ext cx="144" cy="144"/>
            </a:xfrm>
            <a:prstGeom prst="ellipse">
              <a:avLst/>
            </a:prstGeom>
            <a:solidFill>
              <a:srgbClr val="E5BFB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51" name="Text Box 23"/>
            <p:cNvSpPr txBox="1">
              <a:spLocks noChangeArrowheads="1"/>
            </p:cNvSpPr>
            <p:nvPr/>
          </p:nvSpPr>
          <p:spPr bwMode="auto">
            <a:xfrm>
              <a:off x="1166" y="3794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+</a:t>
              </a:r>
            </a:p>
          </p:txBody>
        </p:sp>
      </p:grpSp>
      <p:grpSp>
        <p:nvGrpSpPr>
          <p:cNvPr id="7" name="Group 24"/>
          <p:cNvGrpSpPr>
            <a:grpSpLocks/>
          </p:cNvGrpSpPr>
          <p:nvPr/>
        </p:nvGrpSpPr>
        <p:grpSpPr bwMode="auto">
          <a:xfrm>
            <a:off x="5321300" y="2819400"/>
            <a:ext cx="317500" cy="366713"/>
            <a:chOff x="1166" y="3794"/>
            <a:chExt cx="200" cy="231"/>
          </a:xfrm>
        </p:grpSpPr>
        <p:sp>
          <p:nvSpPr>
            <p:cNvPr id="48153" name="Oval 25"/>
            <p:cNvSpPr>
              <a:spLocks noChangeArrowheads="1"/>
            </p:cNvSpPr>
            <p:nvPr/>
          </p:nvSpPr>
          <p:spPr bwMode="auto">
            <a:xfrm>
              <a:off x="1200" y="3840"/>
              <a:ext cx="144" cy="144"/>
            </a:xfrm>
            <a:prstGeom prst="ellipse">
              <a:avLst/>
            </a:prstGeom>
            <a:solidFill>
              <a:srgbClr val="E5BFB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54" name="Text Box 26"/>
            <p:cNvSpPr txBox="1">
              <a:spLocks noChangeArrowheads="1"/>
            </p:cNvSpPr>
            <p:nvPr/>
          </p:nvSpPr>
          <p:spPr bwMode="auto">
            <a:xfrm>
              <a:off x="1166" y="3794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+</a:t>
              </a:r>
            </a:p>
          </p:txBody>
        </p:sp>
      </p:grpSp>
      <p:grpSp>
        <p:nvGrpSpPr>
          <p:cNvPr id="8" name="Group 27"/>
          <p:cNvGrpSpPr>
            <a:grpSpLocks/>
          </p:cNvGrpSpPr>
          <p:nvPr/>
        </p:nvGrpSpPr>
        <p:grpSpPr bwMode="auto">
          <a:xfrm>
            <a:off x="4864100" y="2819400"/>
            <a:ext cx="317500" cy="366713"/>
            <a:chOff x="1166" y="3794"/>
            <a:chExt cx="200" cy="231"/>
          </a:xfrm>
        </p:grpSpPr>
        <p:sp>
          <p:nvSpPr>
            <p:cNvPr id="48156" name="Oval 28"/>
            <p:cNvSpPr>
              <a:spLocks noChangeArrowheads="1"/>
            </p:cNvSpPr>
            <p:nvPr/>
          </p:nvSpPr>
          <p:spPr bwMode="auto">
            <a:xfrm>
              <a:off x="1200" y="3840"/>
              <a:ext cx="144" cy="144"/>
            </a:xfrm>
            <a:prstGeom prst="ellipse">
              <a:avLst/>
            </a:prstGeom>
            <a:solidFill>
              <a:srgbClr val="E5BFB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57" name="Text Box 29"/>
            <p:cNvSpPr txBox="1">
              <a:spLocks noChangeArrowheads="1"/>
            </p:cNvSpPr>
            <p:nvPr/>
          </p:nvSpPr>
          <p:spPr bwMode="auto">
            <a:xfrm>
              <a:off x="1166" y="3794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+</a:t>
              </a:r>
            </a:p>
          </p:txBody>
        </p:sp>
      </p:grpSp>
      <p:grpSp>
        <p:nvGrpSpPr>
          <p:cNvPr id="9" name="Group 30"/>
          <p:cNvGrpSpPr>
            <a:grpSpLocks/>
          </p:cNvGrpSpPr>
          <p:nvPr/>
        </p:nvGrpSpPr>
        <p:grpSpPr bwMode="auto">
          <a:xfrm>
            <a:off x="5715000" y="2819400"/>
            <a:ext cx="317500" cy="366713"/>
            <a:chOff x="1166" y="3794"/>
            <a:chExt cx="200" cy="231"/>
          </a:xfrm>
        </p:grpSpPr>
        <p:sp>
          <p:nvSpPr>
            <p:cNvPr id="48159" name="Oval 31"/>
            <p:cNvSpPr>
              <a:spLocks noChangeArrowheads="1"/>
            </p:cNvSpPr>
            <p:nvPr/>
          </p:nvSpPr>
          <p:spPr bwMode="auto">
            <a:xfrm>
              <a:off x="1200" y="3840"/>
              <a:ext cx="144" cy="144"/>
            </a:xfrm>
            <a:prstGeom prst="ellipse">
              <a:avLst/>
            </a:prstGeom>
            <a:solidFill>
              <a:srgbClr val="E5BFB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60" name="Text Box 32"/>
            <p:cNvSpPr txBox="1">
              <a:spLocks noChangeArrowheads="1"/>
            </p:cNvSpPr>
            <p:nvPr/>
          </p:nvSpPr>
          <p:spPr bwMode="auto">
            <a:xfrm>
              <a:off x="1166" y="3794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+</a:t>
              </a:r>
            </a:p>
          </p:txBody>
        </p:sp>
      </p:grpSp>
      <p:grpSp>
        <p:nvGrpSpPr>
          <p:cNvPr id="10" name="Group 33"/>
          <p:cNvGrpSpPr>
            <a:grpSpLocks/>
          </p:cNvGrpSpPr>
          <p:nvPr/>
        </p:nvGrpSpPr>
        <p:grpSpPr bwMode="auto">
          <a:xfrm>
            <a:off x="1219200" y="2819400"/>
            <a:ext cx="317500" cy="366713"/>
            <a:chOff x="1166" y="3794"/>
            <a:chExt cx="200" cy="231"/>
          </a:xfrm>
        </p:grpSpPr>
        <p:sp>
          <p:nvSpPr>
            <p:cNvPr id="48162" name="Oval 34"/>
            <p:cNvSpPr>
              <a:spLocks noChangeArrowheads="1"/>
            </p:cNvSpPr>
            <p:nvPr/>
          </p:nvSpPr>
          <p:spPr bwMode="auto">
            <a:xfrm>
              <a:off x="1200" y="3840"/>
              <a:ext cx="144" cy="144"/>
            </a:xfrm>
            <a:prstGeom prst="ellipse">
              <a:avLst/>
            </a:prstGeom>
            <a:solidFill>
              <a:srgbClr val="E5BFB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63" name="Text Box 35"/>
            <p:cNvSpPr txBox="1">
              <a:spLocks noChangeArrowheads="1"/>
            </p:cNvSpPr>
            <p:nvPr/>
          </p:nvSpPr>
          <p:spPr bwMode="auto">
            <a:xfrm>
              <a:off x="1166" y="3794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+</a:t>
              </a:r>
            </a:p>
          </p:txBody>
        </p:sp>
      </p:grpSp>
      <p:grpSp>
        <p:nvGrpSpPr>
          <p:cNvPr id="11" name="Group 36"/>
          <p:cNvGrpSpPr>
            <a:grpSpLocks/>
          </p:cNvGrpSpPr>
          <p:nvPr/>
        </p:nvGrpSpPr>
        <p:grpSpPr bwMode="auto">
          <a:xfrm>
            <a:off x="2044700" y="2819400"/>
            <a:ext cx="317500" cy="366713"/>
            <a:chOff x="1166" y="3794"/>
            <a:chExt cx="200" cy="231"/>
          </a:xfrm>
        </p:grpSpPr>
        <p:sp>
          <p:nvSpPr>
            <p:cNvPr id="48165" name="Oval 37"/>
            <p:cNvSpPr>
              <a:spLocks noChangeArrowheads="1"/>
            </p:cNvSpPr>
            <p:nvPr/>
          </p:nvSpPr>
          <p:spPr bwMode="auto">
            <a:xfrm>
              <a:off x="1200" y="3840"/>
              <a:ext cx="144" cy="144"/>
            </a:xfrm>
            <a:prstGeom prst="ellipse">
              <a:avLst/>
            </a:prstGeom>
            <a:solidFill>
              <a:srgbClr val="E5BFB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66" name="Text Box 38"/>
            <p:cNvSpPr txBox="1">
              <a:spLocks noChangeArrowheads="1"/>
            </p:cNvSpPr>
            <p:nvPr/>
          </p:nvSpPr>
          <p:spPr bwMode="auto">
            <a:xfrm>
              <a:off x="1166" y="3794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+</a:t>
              </a:r>
            </a:p>
          </p:txBody>
        </p:sp>
      </p:grpSp>
      <p:grpSp>
        <p:nvGrpSpPr>
          <p:cNvPr id="12" name="Group 39"/>
          <p:cNvGrpSpPr>
            <a:grpSpLocks/>
          </p:cNvGrpSpPr>
          <p:nvPr/>
        </p:nvGrpSpPr>
        <p:grpSpPr bwMode="auto">
          <a:xfrm>
            <a:off x="1587500" y="2819400"/>
            <a:ext cx="317500" cy="366713"/>
            <a:chOff x="1166" y="3794"/>
            <a:chExt cx="200" cy="231"/>
          </a:xfrm>
        </p:grpSpPr>
        <p:sp>
          <p:nvSpPr>
            <p:cNvPr id="48168" name="Oval 40"/>
            <p:cNvSpPr>
              <a:spLocks noChangeArrowheads="1"/>
            </p:cNvSpPr>
            <p:nvPr/>
          </p:nvSpPr>
          <p:spPr bwMode="auto">
            <a:xfrm>
              <a:off x="1200" y="3840"/>
              <a:ext cx="144" cy="144"/>
            </a:xfrm>
            <a:prstGeom prst="ellipse">
              <a:avLst/>
            </a:prstGeom>
            <a:solidFill>
              <a:srgbClr val="E5BFB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69" name="Text Box 41"/>
            <p:cNvSpPr txBox="1">
              <a:spLocks noChangeArrowheads="1"/>
            </p:cNvSpPr>
            <p:nvPr/>
          </p:nvSpPr>
          <p:spPr bwMode="auto">
            <a:xfrm>
              <a:off x="1166" y="3794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+</a:t>
              </a:r>
            </a:p>
          </p:txBody>
        </p:sp>
      </p:grpSp>
      <p:grpSp>
        <p:nvGrpSpPr>
          <p:cNvPr id="13" name="Group 42"/>
          <p:cNvGrpSpPr>
            <a:grpSpLocks/>
          </p:cNvGrpSpPr>
          <p:nvPr/>
        </p:nvGrpSpPr>
        <p:grpSpPr bwMode="auto">
          <a:xfrm>
            <a:off x="2438400" y="2819400"/>
            <a:ext cx="317500" cy="366713"/>
            <a:chOff x="1166" y="3794"/>
            <a:chExt cx="200" cy="231"/>
          </a:xfrm>
        </p:grpSpPr>
        <p:sp>
          <p:nvSpPr>
            <p:cNvPr id="48171" name="Oval 43"/>
            <p:cNvSpPr>
              <a:spLocks noChangeArrowheads="1"/>
            </p:cNvSpPr>
            <p:nvPr/>
          </p:nvSpPr>
          <p:spPr bwMode="auto">
            <a:xfrm>
              <a:off x="1200" y="3840"/>
              <a:ext cx="144" cy="144"/>
            </a:xfrm>
            <a:prstGeom prst="ellipse">
              <a:avLst/>
            </a:prstGeom>
            <a:solidFill>
              <a:srgbClr val="E5BFB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72" name="Text Box 44"/>
            <p:cNvSpPr txBox="1">
              <a:spLocks noChangeArrowheads="1"/>
            </p:cNvSpPr>
            <p:nvPr/>
          </p:nvSpPr>
          <p:spPr bwMode="auto">
            <a:xfrm>
              <a:off x="1166" y="3794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+</a:t>
              </a:r>
            </a:p>
          </p:txBody>
        </p:sp>
      </p:grpSp>
      <p:grpSp>
        <p:nvGrpSpPr>
          <p:cNvPr id="14" name="Group 45"/>
          <p:cNvGrpSpPr>
            <a:grpSpLocks/>
          </p:cNvGrpSpPr>
          <p:nvPr/>
        </p:nvGrpSpPr>
        <p:grpSpPr bwMode="auto">
          <a:xfrm>
            <a:off x="1219200" y="3824288"/>
            <a:ext cx="260350" cy="366712"/>
            <a:chOff x="3861" y="2160"/>
            <a:chExt cx="164" cy="231"/>
          </a:xfrm>
        </p:grpSpPr>
        <p:sp>
          <p:nvSpPr>
            <p:cNvPr id="48174" name="Oval 46"/>
            <p:cNvSpPr>
              <a:spLocks noChangeArrowheads="1"/>
            </p:cNvSpPr>
            <p:nvPr/>
          </p:nvSpPr>
          <p:spPr bwMode="auto">
            <a:xfrm>
              <a:off x="3874" y="2206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75" name="Text Box 47"/>
            <p:cNvSpPr txBox="1">
              <a:spLocks noChangeArrowheads="1"/>
            </p:cNvSpPr>
            <p:nvPr/>
          </p:nvSpPr>
          <p:spPr bwMode="auto">
            <a:xfrm>
              <a:off x="3861" y="2160"/>
              <a:ext cx="1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-</a:t>
              </a:r>
            </a:p>
          </p:txBody>
        </p:sp>
      </p:grpSp>
      <p:grpSp>
        <p:nvGrpSpPr>
          <p:cNvPr id="15" name="Group 48"/>
          <p:cNvGrpSpPr>
            <a:grpSpLocks/>
          </p:cNvGrpSpPr>
          <p:nvPr/>
        </p:nvGrpSpPr>
        <p:grpSpPr bwMode="auto">
          <a:xfrm>
            <a:off x="1535113" y="3824288"/>
            <a:ext cx="260350" cy="366712"/>
            <a:chOff x="3861" y="2160"/>
            <a:chExt cx="164" cy="231"/>
          </a:xfrm>
        </p:grpSpPr>
        <p:sp>
          <p:nvSpPr>
            <p:cNvPr id="48177" name="Oval 49"/>
            <p:cNvSpPr>
              <a:spLocks noChangeArrowheads="1"/>
            </p:cNvSpPr>
            <p:nvPr/>
          </p:nvSpPr>
          <p:spPr bwMode="auto">
            <a:xfrm>
              <a:off x="3874" y="2206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78" name="Text Box 50"/>
            <p:cNvSpPr txBox="1">
              <a:spLocks noChangeArrowheads="1"/>
            </p:cNvSpPr>
            <p:nvPr/>
          </p:nvSpPr>
          <p:spPr bwMode="auto">
            <a:xfrm>
              <a:off x="3861" y="2160"/>
              <a:ext cx="1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-</a:t>
              </a:r>
            </a:p>
          </p:txBody>
        </p:sp>
      </p:grpSp>
      <p:grpSp>
        <p:nvGrpSpPr>
          <p:cNvPr id="16" name="Group 51"/>
          <p:cNvGrpSpPr>
            <a:grpSpLocks/>
          </p:cNvGrpSpPr>
          <p:nvPr/>
        </p:nvGrpSpPr>
        <p:grpSpPr bwMode="auto">
          <a:xfrm>
            <a:off x="2024063" y="3824288"/>
            <a:ext cx="260350" cy="366712"/>
            <a:chOff x="3861" y="2160"/>
            <a:chExt cx="164" cy="231"/>
          </a:xfrm>
        </p:grpSpPr>
        <p:sp>
          <p:nvSpPr>
            <p:cNvPr id="48180" name="Oval 52"/>
            <p:cNvSpPr>
              <a:spLocks noChangeArrowheads="1"/>
            </p:cNvSpPr>
            <p:nvPr/>
          </p:nvSpPr>
          <p:spPr bwMode="auto">
            <a:xfrm>
              <a:off x="3874" y="2206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81" name="Text Box 53"/>
            <p:cNvSpPr txBox="1">
              <a:spLocks noChangeArrowheads="1"/>
            </p:cNvSpPr>
            <p:nvPr/>
          </p:nvSpPr>
          <p:spPr bwMode="auto">
            <a:xfrm>
              <a:off x="3861" y="2160"/>
              <a:ext cx="1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-</a:t>
              </a:r>
            </a:p>
          </p:txBody>
        </p:sp>
      </p:grpSp>
      <p:grpSp>
        <p:nvGrpSpPr>
          <p:cNvPr id="17" name="Group 54"/>
          <p:cNvGrpSpPr>
            <a:grpSpLocks/>
          </p:cNvGrpSpPr>
          <p:nvPr/>
        </p:nvGrpSpPr>
        <p:grpSpPr bwMode="auto">
          <a:xfrm>
            <a:off x="2405063" y="3824288"/>
            <a:ext cx="260350" cy="366712"/>
            <a:chOff x="3861" y="2160"/>
            <a:chExt cx="164" cy="231"/>
          </a:xfrm>
        </p:grpSpPr>
        <p:sp>
          <p:nvSpPr>
            <p:cNvPr id="48183" name="Oval 55"/>
            <p:cNvSpPr>
              <a:spLocks noChangeArrowheads="1"/>
            </p:cNvSpPr>
            <p:nvPr/>
          </p:nvSpPr>
          <p:spPr bwMode="auto">
            <a:xfrm>
              <a:off x="3874" y="2206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84" name="Text Box 56"/>
            <p:cNvSpPr txBox="1">
              <a:spLocks noChangeArrowheads="1"/>
            </p:cNvSpPr>
            <p:nvPr/>
          </p:nvSpPr>
          <p:spPr bwMode="auto">
            <a:xfrm>
              <a:off x="3861" y="2160"/>
              <a:ext cx="1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-</a:t>
              </a:r>
            </a:p>
          </p:txBody>
        </p:sp>
      </p:grpSp>
      <p:sp>
        <p:nvSpPr>
          <p:cNvPr id="48185" name="Rectangle 57"/>
          <p:cNvSpPr>
            <a:spLocks noChangeArrowheads="1"/>
          </p:cNvSpPr>
          <p:nvPr/>
        </p:nvSpPr>
        <p:spPr bwMode="auto">
          <a:xfrm>
            <a:off x="6477000" y="3124200"/>
            <a:ext cx="685800" cy="76200"/>
          </a:xfrm>
          <a:prstGeom prst="rect">
            <a:avLst/>
          </a:prstGeom>
          <a:solidFill>
            <a:srgbClr val="E5BFB9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E5BFB9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grpSp>
        <p:nvGrpSpPr>
          <p:cNvPr id="18" name="Group 58"/>
          <p:cNvGrpSpPr>
            <a:grpSpLocks/>
          </p:cNvGrpSpPr>
          <p:nvPr/>
        </p:nvGrpSpPr>
        <p:grpSpPr bwMode="auto">
          <a:xfrm>
            <a:off x="6464300" y="2833688"/>
            <a:ext cx="317500" cy="366712"/>
            <a:chOff x="1166" y="3794"/>
            <a:chExt cx="200" cy="231"/>
          </a:xfrm>
        </p:grpSpPr>
        <p:sp>
          <p:nvSpPr>
            <p:cNvPr id="48187" name="Oval 59"/>
            <p:cNvSpPr>
              <a:spLocks noChangeArrowheads="1"/>
            </p:cNvSpPr>
            <p:nvPr/>
          </p:nvSpPr>
          <p:spPr bwMode="auto">
            <a:xfrm>
              <a:off x="1200" y="3840"/>
              <a:ext cx="144" cy="144"/>
            </a:xfrm>
            <a:prstGeom prst="ellipse">
              <a:avLst/>
            </a:prstGeom>
            <a:solidFill>
              <a:srgbClr val="E5BFB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88" name="Text Box 60"/>
            <p:cNvSpPr txBox="1">
              <a:spLocks noChangeArrowheads="1"/>
            </p:cNvSpPr>
            <p:nvPr/>
          </p:nvSpPr>
          <p:spPr bwMode="auto">
            <a:xfrm>
              <a:off x="1166" y="3794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+</a:t>
              </a:r>
            </a:p>
          </p:txBody>
        </p:sp>
      </p:grpSp>
      <p:grpSp>
        <p:nvGrpSpPr>
          <p:cNvPr id="19" name="Group 61"/>
          <p:cNvGrpSpPr>
            <a:grpSpLocks/>
          </p:cNvGrpSpPr>
          <p:nvPr/>
        </p:nvGrpSpPr>
        <p:grpSpPr bwMode="auto">
          <a:xfrm>
            <a:off x="6477000" y="3352800"/>
            <a:ext cx="260350" cy="366713"/>
            <a:chOff x="3861" y="2160"/>
            <a:chExt cx="164" cy="231"/>
          </a:xfrm>
        </p:grpSpPr>
        <p:sp>
          <p:nvSpPr>
            <p:cNvPr id="48190" name="Oval 62"/>
            <p:cNvSpPr>
              <a:spLocks noChangeArrowheads="1"/>
            </p:cNvSpPr>
            <p:nvPr/>
          </p:nvSpPr>
          <p:spPr bwMode="auto">
            <a:xfrm>
              <a:off x="3874" y="2206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91" name="Text Box 63"/>
            <p:cNvSpPr txBox="1">
              <a:spLocks noChangeArrowheads="1"/>
            </p:cNvSpPr>
            <p:nvPr/>
          </p:nvSpPr>
          <p:spPr bwMode="auto">
            <a:xfrm>
              <a:off x="3861" y="2160"/>
              <a:ext cx="1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-</a:t>
              </a:r>
            </a:p>
          </p:txBody>
        </p:sp>
      </p:grpSp>
      <p:sp>
        <p:nvSpPr>
          <p:cNvPr id="48192" name="Oval 64"/>
          <p:cNvSpPr>
            <a:spLocks noChangeArrowheads="1"/>
          </p:cNvSpPr>
          <p:nvPr/>
        </p:nvSpPr>
        <p:spPr bwMode="auto">
          <a:xfrm>
            <a:off x="5791200" y="42132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93" name="Oval 65"/>
          <p:cNvSpPr>
            <a:spLocks noChangeArrowheads="1"/>
          </p:cNvSpPr>
          <p:nvPr/>
        </p:nvSpPr>
        <p:spPr bwMode="auto">
          <a:xfrm>
            <a:off x="6096000" y="42132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94" name="Line 66"/>
          <p:cNvSpPr>
            <a:spLocks noChangeShapeType="1"/>
          </p:cNvSpPr>
          <p:nvPr/>
        </p:nvSpPr>
        <p:spPr bwMode="auto">
          <a:xfrm flipH="1">
            <a:off x="5257800" y="4267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95" name="Line 67"/>
          <p:cNvSpPr>
            <a:spLocks noChangeShapeType="1"/>
          </p:cNvSpPr>
          <p:nvPr/>
        </p:nvSpPr>
        <p:spPr bwMode="auto">
          <a:xfrm flipH="1">
            <a:off x="5867400" y="42672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96" name="Line 68"/>
          <p:cNvSpPr>
            <a:spLocks noChangeShapeType="1"/>
          </p:cNvSpPr>
          <p:nvPr/>
        </p:nvSpPr>
        <p:spPr bwMode="auto">
          <a:xfrm flipV="1">
            <a:off x="6858000" y="2286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97" name="Line 69"/>
          <p:cNvSpPr>
            <a:spLocks noChangeShapeType="1"/>
          </p:cNvSpPr>
          <p:nvPr/>
        </p:nvSpPr>
        <p:spPr bwMode="auto">
          <a:xfrm>
            <a:off x="5257800" y="2286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98" name="Line 70"/>
          <p:cNvSpPr>
            <a:spLocks noChangeShapeType="1"/>
          </p:cNvSpPr>
          <p:nvPr/>
        </p:nvSpPr>
        <p:spPr bwMode="auto">
          <a:xfrm>
            <a:off x="6858000" y="34290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99" name="Line 71"/>
          <p:cNvSpPr>
            <a:spLocks noChangeShapeType="1"/>
          </p:cNvSpPr>
          <p:nvPr/>
        </p:nvSpPr>
        <p:spPr bwMode="auto">
          <a:xfrm>
            <a:off x="6172200" y="4267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200" name="Line 72"/>
          <p:cNvSpPr>
            <a:spLocks noChangeShapeType="1"/>
          </p:cNvSpPr>
          <p:nvPr/>
        </p:nvSpPr>
        <p:spPr bwMode="auto">
          <a:xfrm flipV="1">
            <a:off x="2362200" y="2743200"/>
            <a:ext cx="0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0" name="Group 73"/>
          <p:cNvGrpSpPr>
            <a:grpSpLocks/>
          </p:cNvGrpSpPr>
          <p:nvPr/>
        </p:nvGrpSpPr>
        <p:grpSpPr bwMode="auto">
          <a:xfrm>
            <a:off x="2209800" y="2376488"/>
            <a:ext cx="317500" cy="366712"/>
            <a:chOff x="1166" y="3794"/>
            <a:chExt cx="200" cy="231"/>
          </a:xfrm>
        </p:grpSpPr>
        <p:sp>
          <p:nvSpPr>
            <p:cNvPr id="48202" name="Oval 74"/>
            <p:cNvSpPr>
              <a:spLocks noChangeArrowheads="1"/>
            </p:cNvSpPr>
            <p:nvPr/>
          </p:nvSpPr>
          <p:spPr bwMode="auto">
            <a:xfrm>
              <a:off x="1200" y="3840"/>
              <a:ext cx="144" cy="144"/>
            </a:xfrm>
            <a:prstGeom prst="ellipse">
              <a:avLst/>
            </a:prstGeom>
            <a:solidFill>
              <a:srgbClr val="E5BFB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203" name="Text Box 75"/>
            <p:cNvSpPr txBox="1">
              <a:spLocks noChangeArrowheads="1"/>
            </p:cNvSpPr>
            <p:nvPr/>
          </p:nvSpPr>
          <p:spPr bwMode="auto">
            <a:xfrm>
              <a:off x="1166" y="3794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+</a:t>
              </a:r>
            </a:p>
          </p:txBody>
        </p:sp>
      </p:grpSp>
      <p:sp>
        <p:nvSpPr>
          <p:cNvPr id="48204" name="Line 76"/>
          <p:cNvSpPr>
            <a:spLocks noChangeShapeType="1"/>
          </p:cNvSpPr>
          <p:nvPr/>
        </p:nvSpPr>
        <p:spPr bwMode="auto">
          <a:xfrm flipH="1">
            <a:off x="5791200" y="2133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205" name="Rectangle 77"/>
          <p:cNvSpPr>
            <a:spLocks noChangeArrowheads="1"/>
          </p:cNvSpPr>
          <p:nvPr/>
        </p:nvSpPr>
        <p:spPr bwMode="auto">
          <a:xfrm>
            <a:off x="4038600" y="4876800"/>
            <a:ext cx="289694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dirty="0"/>
              <a:t>q = </a:t>
            </a:r>
            <a:r>
              <a:rPr lang="en-US" b="0" dirty="0" err="1"/>
              <a:t>C</a:t>
            </a:r>
            <a:r>
              <a:rPr lang="en-US" b="0" baseline="-25000" dirty="0" err="1"/>
              <a:t>m</a:t>
            </a:r>
            <a:r>
              <a:rPr lang="en-US" b="0" dirty="0" err="1"/>
              <a:t>.V</a:t>
            </a:r>
            <a:r>
              <a:rPr lang="en-US" b="0" baseline="-25000" dirty="0" err="1"/>
              <a:t>m</a:t>
            </a:r>
            <a:endParaRPr lang="en-US" b="0" baseline="-25000" dirty="0"/>
          </a:p>
          <a:p>
            <a:endParaRPr lang="en-US" b="0" dirty="0"/>
          </a:p>
          <a:p>
            <a:r>
              <a:rPr lang="en-US" b="0" dirty="0"/>
              <a:t>I</a:t>
            </a:r>
            <a:r>
              <a:rPr lang="en-US" b="0" baseline="-25000" dirty="0"/>
              <a:t>C</a:t>
            </a:r>
            <a:r>
              <a:rPr lang="en-US" b="0" dirty="0"/>
              <a:t> = </a:t>
            </a:r>
            <a:r>
              <a:rPr lang="en-US" b="0" dirty="0" err="1"/>
              <a:t>dq</a:t>
            </a:r>
            <a:r>
              <a:rPr lang="en-US" b="0" dirty="0"/>
              <a:t>/</a:t>
            </a:r>
            <a:r>
              <a:rPr lang="en-US" b="0" dirty="0" err="1"/>
              <a:t>dt</a:t>
            </a:r>
            <a:r>
              <a:rPr lang="en-US" b="0" dirty="0"/>
              <a:t> = </a:t>
            </a:r>
            <a:r>
              <a:rPr lang="en-US" b="0" dirty="0" smtClean="0"/>
              <a:t>C</a:t>
            </a:r>
            <a:r>
              <a:rPr lang="en-US" b="0" baseline="-25000" dirty="0" smtClean="0"/>
              <a:t>m</a:t>
            </a:r>
            <a:r>
              <a:rPr lang="en-US" b="0" dirty="0" smtClean="0"/>
              <a:t>.(</a:t>
            </a:r>
            <a:r>
              <a:rPr lang="en-US" b="0" dirty="0" err="1"/>
              <a:t>dV</a:t>
            </a:r>
            <a:r>
              <a:rPr lang="en-US" b="0" baseline="-25000" dirty="0" err="1"/>
              <a:t>m</a:t>
            </a:r>
            <a:r>
              <a:rPr lang="en-US" b="0" dirty="0"/>
              <a:t>/</a:t>
            </a:r>
            <a:r>
              <a:rPr lang="en-US" b="0" dirty="0" err="1"/>
              <a:t>dt</a:t>
            </a:r>
            <a:r>
              <a:rPr lang="en-US" b="0" dirty="0"/>
              <a:t>)</a:t>
            </a:r>
          </a:p>
        </p:txBody>
      </p:sp>
      <p:sp>
        <p:nvSpPr>
          <p:cNvPr id="48206" name="Text Box 78"/>
          <p:cNvSpPr txBox="1">
            <a:spLocks noChangeArrowheads="1"/>
          </p:cNvSpPr>
          <p:nvPr/>
        </p:nvSpPr>
        <p:spPr bwMode="auto">
          <a:xfrm>
            <a:off x="2193925" y="4608513"/>
            <a:ext cx="357188" cy="36671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I</a:t>
            </a:r>
            <a:r>
              <a:rPr lang="en-US" b="0" baseline="-25000"/>
              <a:t>C</a:t>
            </a:r>
          </a:p>
        </p:txBody>
      </p:sp>
      <p:sp>
        <p:nvSpPr>
          <p:cNvPr id="79" name="Title 7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smtClean="0"/>
              <a:t>The cell membrane is a capacitor</a:t>
            </a:r>
            <a:br>
              <a:rPr lang="en-US" b="0" dirty="0" smtClean="0"/>
            </a:br>
            <a:endParaRPr lang="en-US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Battery</a:t>
            </a:r>
            <a:endParaRPr lang="en-US" dirty="0"/>
          </a:p>
        </p:txBody>
      </p:sp>
      <p:pic>
        <p:nvPicPr>
          <p:cNvPr id="3" name="Picture 4" descr="cirki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362200"/>
            <a:ext cx="8524875" cy="2959100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1653729" y="2614101"/>
            <a:ext cx="533400" cy="457200"/>
          </a:xfrm>
          <a:prstGeom prst="ellips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membrane is a battery</a:t>
            </a:r>
            <a:endParaRPr lang="en-US" dirty="0"/>
          </a:p>
        </p:txBody>
      </p:sp>
      <p:pic>
        <p:nvPicPr>
          <p:cNvPr id="3" name="Picture 4" descr="asdpg29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828800"/>
            <a:ext cx="3219450" cy="1609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4" name="Group 36"/>
          <p:cNvGrpSpPr>
            <a:grpSpLocks/>
          </p:cNvGrpSpPr>
          <p:nvPr/>
        </p:nvGrpSpPr>
        <p:grpSpPr bwMode="auto">
          <a:xfrm rot="16200000">
            <a:off x="3123407" y="3429793"/>
            <a:ext cx="1917700" cy="2373313"/>
            <a:chOff x="3936" y="2592"/>
            <a:chExt cx="1208" cy="1495"/>
          </a:xfrm>
        </p:grpSpPr>
        <p:pic>
          <p:nvPicPr>
            <p:cNvPr id="5" name="Picture 6" descr="page8"/>
            <p:cNvPicPr>
              <a:picLocks noChangeAspect="1" noChangeArrowheads="1"/>
            </p:cNvPicPr>
            <p:nvPr/>
          </p:nvPicPr>
          <p:blipFill>
            <a:blip r:embed="rId3" cstate="print"/>
            <a:srcRect t="18350" r="57628"/>
            <a:stretch>
              <a:fillRect/>
            </a:stretch>
          </p:blipFill>
          <p:spPr bwMode="auto">
            <a:xfrm>
              <a:off x="3936" y="2592"/>
              <a:ext cx="1200" cy="149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grpSp>
          <p:nvGrpSpPr>
            <p:cNvPr id="6" name="Group 7"/>
            <p:cNvGrpSpPr>
              <a:grpSpLocks/>
            </p:cNvGrpSpPr>
            <p:nvPr/>
          </p:nvGrpSpPr>
          <p:grpSpPr bwMode="auto">
            <a:xfrm>
              <a:off x="4176" y="2784"/>
              <a:ext cx="200" cy="231"/>
              <a:chOff x="1166" y="3794"/>
              <a:chExt cx="200" cy="231"/>
            </a:xfrm>
          </p:grpSpPr>
          <p:sp>
            <p:nvSpPr>
              <p:cNvPr id="28" name="Oval 8"/>
              <p:cNvSpPr>
                <a:spLocks noChangeArrowheads="1"/>
              </p:cNvSpPr>
              <p:nvPr/>
            </p:nvSpPr>
            <p:spPr bwMode="auto">
              <a:xfrm>
                <a:off x="1200" y="3840"/>
                <a:ext cx="144" cy="144"/>
              </a:xfrm>
              <a:prstGeom prst="ellipse">
                <a:avLst/>
              </a:prstGeom>
              <a:solidFill>
                <a:srgbClr val="E5BFB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Text Box 9"/>
              <p:cNvSpPr txBox="1">
                <a:spLocks noChangeArrowheads="1"/>
              </p:cNvSpPr>
              <p:nvPr/>
            </p:nvSpPr>
            <p:spPr bwMode="auto">
              <a:xfrm>
                <a:off x="1166" y="3794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+</a:t>
                </a:r>
              </a:p>
            </p:txBody>
          </p:sp>
        </p:grp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4696" y="2784"/>
              <a:ext cx="200" cy="231"/>
              <a:chOff x="1166" y="3794"/>
              <a:chExt cx="200" cy="231"/>
            </a:xfrm>
          </p:grpSpPr>
          <p:sp>
            <p:nvSpPr>
              <p:cNvPr id="26" name="Oval 11"/>
              <p:cNvSpPr>
                <a:spLocks noChangeArrowheads="1"/>
              </p:cNvSpPr>
              <p:nvPr/>
            </p:nvSpPr>
            <p:spPr bwMode="auto">
              <a:xfrm>
                <a:off x="1200" y="3840"/>
                <a:ext cx="144" cy="144"/>
              </a:xfrm>
              <a:prstGeom prst="ellipse">
                <a:avLst/>
              </a:prstGeom>
              <a:solidFill>
                <a:srgbClr val="E5BFB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Text Box 12"/>
              <p:cNvSpPr txBox="1">
                <a:spLocks noChangeArrowheads="1"/>
              </p:cNvSpPr>
              <p:nvPr/>
            </p:nvSpPr>
            <p:spPr bwMode="auto">
              <a:xfrm>
                <a:off x="1166" y="3794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+</a:t>
                </a:r>
              </a:p>
            </p:txBody>
          </p:sp>
        </p:grpSp>
        <p:grpSp>
          <p:nvGrpSpPr>
            <p:cNvPr id="8" name="Group 13"/>
            <p:cNvGrpSpPr>
              <a:grpSpLocks/>
            </p:cNvGrpSpPr>
            <p:nvPr/>
          </p:nvGrpSpPr>
          <p:grpSpPr bwMode="auto">
            <a:xfrm>
              <a:off x="4408" y="2784"/>
              <a:ext cx="200" cy="231"/>
              <a:chOff x="1166" y="3794"/>
              <a:chExt cx="200" cy="231"/>
            </a:xfrm>
          </p:grpSpPr>
          <p:sp>
            <p:nvSpPr>
              <p:cNvPr id="24" name="Oval 14"/>
              <p:cNvSpPr>
                <a:spLocks noChangeArrowheads="1"/>
              </p:cNvSpPr>
              <p:nvPr/>
            </p:nvSpPr>
            <p:spPr bwMode="auto">
              <a:xfrm>
                <a:off x="1200" y="3840"/>
                <a:ext cx="144" cy="144"/>
              </a:xfrm>
              <a:prstGeom prst="ellipse">
                <a:avLst/>
              </a:prstGeom>
              <a:solidFill>
                <a:srgbClr val="E5BFB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Text Box 15"/>
              <p:cNvSpPr txBox="1">
                <a:spLocks noChangeArrowheads="1"/>
              </p:cNvSpPr>
              <p:nvPr/>
            </p:nvSpPr>
            <p:spPr bwMode="auto">
              <a:xfrm>
                <a:off x="1166" y="3794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+</a:t>
                </a:r>
              </a:p>
            </p:txBody>
          </p:sp>
        </p:grpSp>
        <p:grpSp>
          <p:nvGrpSpPr>
            <p:cNvPr id="9" name="Group 16"/>
            <p:cNvGrpSpPr>
              <a:grpSpLocks/>
            </p:cNvGrpSpPr>
            <p:nvPr/>
          </p:nvGrpSpPr>
          <p:grpSpPr bwMode="auto">
            <a:xfrm>
              <a:off x="4944" y="2784"/>
              <a:ext cx="200" cy="231"/>
              <a:chOff x="1166" y="3794"/>
              <a:chExt cx="200" cy="231"/>
            </a:xfrm>
          </p:grpSpPr>
          <p:sp>
            <p:nvSpPr>
              <p:cNvPr id="22" name="Oval 17"/>
              <p:cNvSpPr>
                <a:spLocks noChangeArrowheads="1"/>
              </p:cNvSpPr>
              <p:nvPr/>
            </p:nvSpPr>
            <p:spPr bwMode="auto">
              <a:xfrm>
                <a:off x="1200" y="3840"/>
                <a:ext cx="144" cy="144"/>
              </a:xfrm>
              <a:prstGeom prst="ellipse">
                <a:avLst/>
              </a:prstGeom>
              <a:solidFill>
                <a:srgbClr val="E5BFB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Text Box 18"/>
              <p:cNvSpPr txBox="1">
                <a:spLocks noChangeArrowheads="1"/>
              </p:cNvSpPr>
              <p:nvPr/>
            </p:nvSpPr>
            <p:spPr bwMode="auto">
              <a:xfrm>
                <a:off x="1166" y="3794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+</a:t>
                </a:r>
              </a:p>
            </p:txBody>
          </p:sp>
        </p:grpSp>
        <p:grpSp>
          <p:nvGrpSpPr>
            <p:cNvPr id="10" name="Group 19"/>
            <p:cNvGrpSpPr>
              <a:grpSpLocks/>
            </p:cNvGrpSpPr>
            <p:nvPr/>
          </p:nvGrpSpPr>
          <p:grpSpPr bwMode="auto">
            <a:xfrm>
              <a:off x="4176" y="3417"/>
              <a:ext cx="164" cy="231"/>
              <a:chOff x="3861" y="2160"/>
              <a:chExt cx="164" cy="231"/>
            </a:xfrm>
          </p:grpSpPr>
          <p:sp>
            <p:nvSpPr>
              <p:cNvPr id="20" name="Oval 20"/>
              <p:cNvSpPr>
                <a:spLocks noChangeArrowheads="1"/>
              </p:cNvSpPr>
              <p:nvPr/>
            </p:nvSpPr>
            <p:spPr bwMode="auto">
              <a:xfrm>
                <a:off x="3874" y="220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Text Box 21"/>
              <p:cNvSpPr txBox="1">
                <a:spLocks noChangeArrowheads="1"/>
              </p:cNvSpPr>
              <p:nvPr/>
            </p:nvSpPr>
            <p:spPr bwMode="auto">
              <a:xfrm>
                <a:off x="3861" y="2160"/>
                <a:ext cx="1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-</a:t>
                </a:r>
              </a:p>
            </p:txBody>
          </p:sp>
        </p:grpSp>
        <p:grpSp>
          <p:nvGrpSpPr>
            <p:cNvPr id="11" name="Group 22"/>
            <p:cNvGrpSpPr>
              <a:grpSpLocks/>
            </p:cNvGrpSpPr>
            <p:nvPr/>
          </p:nvGrpSpPr>
          <p:grpSpPr bwMode="auto">
            <a:xfrm>
              <a:off x="4375" y="3417"/>
              <a:ext cx="164" cy="231"/>
              <a:chOff x="3861" y="2160"/>
              <a:chExt cx="164" cy="231"/>
            </a:xfrm>
          </p:grpSpPr>
          <p:sp>
            <p:nvSpPr>
              <p:cNvPr id="18" name="Oval 23"/>
              <p:cNvSpPr>
                <a:spLocks noChangeArrowheads="1"/>
              </p:cNvSpPr>
              <p:nvPr/>
            </p:nvSpPr>
            <p:spPr bwMode="auto">
              <a:xfrm>
                <a:off x="3874" y="220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Text Box 24"/>
              <p:cNvSpPr txBox="1">
                <a:spLocks noChangeArrowheads="1"/>
              </p:cNvSpPr>
              <p:nvPr/>
            </p:nvSpPr>
            <p:spPr bwMode="auto">
              <a:xfrm>
                <a:off x="3861" y="2160"/>
                <a:ext cx="1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-</a:t>
                </a:r>
              </a:p>
            </p:txBody>
          </p:sp>
        </p:grpSp>
        <p:grpSp>
          <p:nvGrpSpPr>
            <p:cNvPr id="12" name="Group 25"/>
            <p:cNvGrpSpPr>
              <a:grpSpLocks/>
            </p:cNvGrpSpPr>
            <p:nvPr/>
          </p:nvGrpSpPr>
          <p:grpSpPr bwMode="auto">
            <a:xfrm>
              <a:off x="4683" y="3417"/>
              <a:ext cx="164" cy="231"/>
              <a:chOff x="3861" y="2160"/>
              <a:chExt cx="164" cy="231"/>
            </a:xfrm>
          </p:grpSpPr>
          <p:sp>
            <p:nvSpPr>
              <p:cNvPr id="16" name="Oval 26"/>
              <p:cNvSpPr>
                <a:spLocks noChangeArrowheads="1"/>
              </p:cNvSpPr>
              <p:nvPr/>
            </p:nvSpPr>
            <p:spPr bwMode="auto">
              <a:xfrm>
                <a:off x="3874" y="220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Text Box 27"/>
              <p:cNvSpPr txBox="1">
                <a:spLocks noChangeArrowheads="1"/>
              </p:cNvSpPr>
              <p:nvPr/>
            </p:nvSpPr>
            <p:spPr bwMode="auto">
              <a:xfrm>
                <a:off x="3861" y="2160"/>
                <a:ext cx="1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-</a:t>
                </a:r>
              </a:p>
            </p:txBody>
          </p:sp>
        </p:grpSp>
        <p:grpSp>
          <p:nvGrpSpPr>
            <p:cNvPr id="13" name="Group 28"/>
            <p:cNvGrpSpPr>
              <a:grpSpLocks/>
            </p:cNvGrpSpPr>
            <p:nvPr/>
          </p:nvGrpSpPr>
          <p:grpSpPr bwMode="auto">
            <a:xfrm>
              <a:off x="4923" y="3417"/>
              <a:ext cx="164" cy="231"/>
              <a:chOff x="3861" y="2160"/>
              <a:chExt cx="164" cy="231"/>
            </a:xfrm>
          </p:grpSpPr>
          <p:sp>
            <p:nvSpPr>
              <p:cNvPr id="14" name="Oval 29"/>
              <p:cNvSpPr>
                <a:spLocks noChangeArrowheads="1"/>
              </p:cNvSpPr>
              <p:nvPr/>
            </p:nvSpPr>
            <p:spPr bwMode="auto">
              <a:xfrm>
                <a:off x="3874" y="220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Text Box 30"/>
              <p:cNvSpPr txBox="1">
                <a:spLocks noChangeArrowheads="1"/>
              </p:cNvSpPr>
              <p:nvPr/>
            </p:nvSpPr>
            <p:spPr bwMode="auto">
              <a:xfrm>
                <a:off x="3861" y="2160"/>
                <a:ext cx="1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0"/>
                  <a:t>-</a:t>
                </a:r>
              </a:p>
            </p:txBody>
          </p:sp>
        </p:grpSp>
      </p:grpSp>
      <p:sp>
        <p:nvSpPr>
          <p:cNvPr id="30" name="TextBox 29"/>
          <p:cNvSpPr txBox="1"/>
          <p:nvPr/>
        </p:nvSpPr>
        <p:spPr>
          <a:xfrm>
            <a:off x="3429000" y="5638800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-80mV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resistor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5867400" cy="4709160"/>
          </a:xfrm>
        </p:spPr>
        <p:txBody>
          <a:bodyPr/>
          <a:lstStyle/>
          <a:p>
            <a:r>
              <a:rPr lang="en-US" dirty="0" smtClean="0"/>
              <a:t>A circuit element that opposes the movement of charge</a:t>
            </a:r>
          </a:p>
          <a:p>
            <a:r>
              <a:rPr lang="en-US" dirty="0" smtClean="0"/>
              <a:t>Ohm’s law</a:t>
            </a:r>
          </a:p>
          <a:p>
            <a:pPr lvl="1"/>
            <a:r>
              <a:rPr lang="en-US" dirty="0" smtClean="0"/>
              <a:t>I = V/R</a:t>
            </a:r>
          </a:p>
          <a:p>
            <a:r>
              <a:rPr lang="en-US" dirty="0" smtClean="0"/>
              <a:t>Conductance is the inverse of resistance</a:t>
            </a:r>
          </a:p>
          <a:p>
            <a:pPr lvl="1"/>
            <a:r>
              <a:rPr lang="en-US" dirty="0" smtClean="0"/>
              <a:t>g = 1/R</a:t>
            </a:r>
          </a:p>
          <a:p>
            <a:r>
              <a:rPr lang="en-US" dirty="0" smtClean="0"/>
              <a:t>Units</a:t>
            </a:r>
          </a:p>
          <a:p>
            <a:pPr lvl="1"/>
            <a:r>
              <a:rPr lang="en-US" dirty="0" smtClean="0"/>
              <a:t>Resistance: Ohms (</a:t>
            </a:r>
            <a:r>
              <a:rPr lang="el-GR" dirty="0" smtClean="0"/>
              <a:t>Ω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Conductance: Siemens (S)</a:t>
            </a:r>
            <a:endParaRPr lang="en-US" dirty="0"/>
          </a:p>
        </p:txBody>
      </p:sp>
      <p:pic>
        <p:nvPicPr>
          <p:cNvPr id="3" name="Picture 4" descr="asdpg29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2286000"/>
            <a:ext cx="2003425" cy="33385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membrane is a resistor</a:t>
            </a:r>
            <a:endParaRPr lang="en-US" dirty="0"/>
          </a:p>
        </p:txBody>
      </p:sp>
      <p:pic>
        <p:nvPicPr>
          <p:cNvPr id="4" name="Picture 15" descr="page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667000"/>
            <a:ext cx="2724150" cy="1762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 flipV="1">
            <a:off x="7162800" y="2819400"/>
            <a:ext cx="228600" cy="762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4986338" y="2971800"/>
            <a:ext cx="260350" cy="366713"/>
            <a:chOff x="3861" y="2160"/>
            <a:chExt cx="164" cy="231"/>
          </a:xfrm>
        </p:grpSpPr>
        <p:sp>
          <p:nvSpPr>
            <p:cNvPr id="7" name="Oval 4"/>
            <p:cNvSpPr>
              <a:spLocks noChangeArrowheads="1"/>
            </p:cNvSpPr>
            <p:nvPr/>
          </p:nvSpPr>
          <p:spPr bwMode="auto">
            <a:xfrm>
              <a:off x="3874" y="2206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3861" y="2160"/>
              <a:ext cx="1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-</a:t>
              </a:r>
            </a:p>
          </p:txBody>
        </p:sp>
      </p:grpSp>
      <p:grpSp>
        <p:nvGrpSpPr>
          <p:cNvPr id="9" name="Group 6"/>
          <p:cNvGrpSpPr>
            <a:grpSpLocks/>
          </p:cNvGrpSpPr>
          <p:nvPr/>
        </p:nvGrpSpPr>
        <p:grpSpPr bwMode="auto">
          <a:xfrm>
            <a:off x="5302250" y="2971800"/>
            <a:ext cx="260350" cy="366713"/>
            <a:chOff x="3861" y="2160"/>
            <a:chExt cx="164" cy="231"/>
          </a:xfrm>
        </p:grpSpPr>
        <p:sp>
          <p:nvSpPr>
            <p:cNvPr id="10" name="Oval 7"/>
            <p:cNvSpPr>
              <a:spLocks noChangeArrowheads="1"/>
            </p:cNvSpPr>
            <p:nvPr/>
          </p:nvSpPr>
          <p:spPr bwMode="auto">
            <a:xfrm>
              <a:off x="3874" y="2206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3861" y="2160"/>
              <a:ext cx="1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-</a:t>
              </a:r>
            </a:p>
          </p:txBody>
        </p:sp>
      </p:grpSp>
      <p:grpSp>
        <p:nvGrpSpPr>
          <p:cNvPr id="12" name="Group 9"/>
          <p:cNvGrpSpPr>
            <a:grpSpLocks/>
          </p:cNvGrpSpPr>
          <p:nvPr/>
        </p:nvGrpSpPr>
        <p:grpSpPr bwMode="auto">
          <a:xfrm>
            <a:off x="5791200" y="2971800"/>
            <a:ext cx="260350" cy="366713"/>
            <a:chOff x="3861" y="2160"/>
            <a:chExt cx="164" cy="231"/>
          </a:xfrm>
        </p:grpSpPr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3874" y="2206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3861" y="2160"/>
              <a:ext cx="1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-</a:t>
              </a:r>
            </a:p>
          </p:txBody>
        </p:sp>
      </p:grpSp>
      <p:grpSp>
        <p:nvGrpSpPr>
          <p:cNvPr id="15" name="Group 12"/>
          <p:cNvGrpSpPr>
            <a:grpSpLocks/>
          </p:cNvGrpSpPr>
          <p:nvPr/>
        </p:nvGrpSpPr>
        <p:grpSpPr bwMode="auto">
          <a:xfrm>
            <a:off x="6172200" y="2971800"/>
            <a:ext cx="260350" cy="366713"/>
            <a:chOff x="3861" y="2160"/>
            <a:chExt cx="164" cy="231"/>
          </a:xfrm>
        </p:grpSpPr>
        <p:sp>
          <p:nvSpPr>
            <p:cNvPr id="16" name="Oval 13"/>
            <p:cNvSpPr>
              <a:spLocks noChangeArrowheads="1"/>
            </p:cNvSpPr>
            <p:nvPr/>
          </p:nvSpPr>
          <p:spPr bwMode="auto">
            <a:xfrm>
              <a:off x="3874" y="2206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3861" y="2160"/>
              <a:ext cx="1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-</a:t>
              </a:r>
            </a:p>
          </p:txBody>
        </p:sp>
      </p:grpSp>
      <p:sp>
        <p:nvSpPr>
          <p:cNvPr id="18" name="Line 17"/>
          <p:cNvSpPr>
            <a:spLocks noChangeShapeType="1"/>
          </p:cNvSpPr>
          <p:nvPr/>
        </p:nvSpPr>
        <p:spPr bwMode="auto">
          <a:xfrm>
            <a:off x="5715000" y="30480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 flipV="1">
            <a:off x="4953000" y="3048000"/>
            <a:ext cx="1524000" cy="762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4953000" y="2743200"/>
            <a:ext cx="1524000" cy="762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21" name="Line 20"/>
          <p:cNvSpPr>
            <a:spLocks noChangeShapeType="1"/>
          </p:cNvSpPr>
          <p:nvPr/>
        </p:nvSpPr>
        <p:spPr bwMode="auto">
          <a:xfrm>
            <a:off x="5715000" y="19050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4953000" y="2438400"/>
            <a:ext cx="317500" cy="366713"/>
            <a:chOff x="1166" y="3794"/>
            <a:chExt cx="200" cy="231"/>
          </a:xfrm>
        </p:grpSpPr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1200" y="3840"/>
              <a:ext cx="144" cy="144"/>
            </a:xfrm>
            <a:prstGeom prst="ellipse">
              <a:avLst/>
            </a:prstGeom>
            <a:solidFill>
              <a:srgbClr val="E5BFB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Text Box 23"/>
            <p:cNvSpPr txBox="1">
              <a:spLocks noChangeArrowheads="1"/>
            </p:cNvSpPr>
            <p:nvPr/>
          </p:nvSpPr>
          <p:spPr bwMode="auto">
            <a:xfrm>
              <a:off x="1166" y="3794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+</a:t>
              </a:r>
            </a:p>
          </p:txBody>
        </p:sp>
      </p:grpSp>
      <p:grpSp>
        <p:nvGrpSpPr>
          <p:cNvPr id="25" name="Group 24"/>
          <p:cNvGrpSpPr>
            <a:grpSpLocks/>
          </p:cNvGrpSpPr>
          <p:nvPr/>
        </p:nvGrpSpPr>
        <p:grpSpPr bwMode="auto">
          <a:xfrm>
            <a:off x="5778500" y="2438400"/>
            <a:ext cx="317500" cy="366713"/>
            <a:chOff x="1166" y="3794"/>
            <a:chExt cx="200" cy="231"/>
          </a:xfrm>
        </p:grpSpPr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1200" y="3840"/>
              <a:ext cx="144" cy="144"/>
            </a:xfrm>
            <a:prstGeom prst="ellipse">
              <a:avLst/>
            </a:prstGeom>
            <a:solidFill>
              <a:srgbClr val="E5BFB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Text Box 26"/>
            <p:cNvSpPr txBox="1">
              <a:spLocks noChangeArrowheads="1"/>
            </p:cNvSpPr>
            <p:nvPr/>
          </p:nvSpPr>
          <p:spPr bwMode="auto">
            <a:xfrm>
              <a:off x="1166" y="3794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+</a:t>
              </a:r>
            </a:p>
          </p:txBody>
        </p:sp>
      </p:grpSp>
      <p:grpSp>
        <p:nvGrpSpPr>
          <p:cNvPr id="28" name="Group 27"/>
          <p:cNvGrpSpPr>
            <a:grpSpLocks/>
          </p:cNvGrpSpPr>
          <p:nvPr/>
        </p:nvGrpSpPr>
        <p:grpSpPr bwMode="auto">
          <a:xfrm>
            <a:off x="5321300" y="2438400"/>
            <a:ext cx="317500" cy="366713"/>
            <a:chOff x="1166" y="3794"/>
            <a:chExt cx="200" cy="231"/>
          </a:xfrm>
        </p:grpSpPr>
        <p:sp>
          <p:nvSpPr>
            <p:cNvPr id="29" name="Oval 28"/>
            <p:cNvSpPr>
              <a:spLocks noChangeArrowheads="1"/>
            </p:cNvSpPr>
            <p:nvPr/>
          </p:nvSpPr>
          <p:spPr bwMode="auto">
            <a:xfrm>
              <a:off x="1200" y="3840"/>
              <a:ext cx="144" cy="144"/>
            </a:xfrm>
            <a:prstGeom prst="ellipse">
              <a:avLst/>
            </a:prstGeom>
            <a:solidFill>
              <a:srgbClr val="E5BFB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Text Box 29"/>
            <p:cNvSpPr txBox="1">
              <a:spLocks noChangeArrowheads="1"/>
            </p:cNvSpPr>
            <p:nvPr/>
          </p:nvSpPr>
          <p:spPr bwMode="auto">
            <a:xfrm>
              <a:off x="1166" y="3794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+</a:t>
              </a:r>
            </a:p>
          </p:txBody>
        </p:sp>
      </p:grpSp>
      <p:grpSp>
        <p:nvGrpSpPr>
          <p:cNvPr id="31" name="Group 30"/>
          <p:cNvGrpSpPr>
            <a:grpSpLocks/>
          </p:cNvGrpSpPr>
          <p:nvPr/>
        </p:nvGrpSpPr>
        <p:grpSpPr bwMode="auto">
          <a:xfrm>
            <a:off x="6172200" y="2438400"/>
            <a:ext cx="317500" cy="366713"/>
            <a:chOff x="1166" y="3794"/>
            <a:chExt cx="200" cy="231"/>
          </a:xfrm>
        </p:grpSpPr>
        <p:sp>
          <p:nvSpPr>
            <p:cNvPr id="32" name="Oval 31"/>
            <p:cNvSpPr>
              <a:spLocks noChangeArrowheads="1"/>
            </p:cNvSpPr>
            <p:nvPr/>
          </p:nvSpPr>
          <p:spPr bwMode="auto">
            <a:xfrm>
              <a:off x="1200" y="3840"/>
              <a:ext cx="144" cy="144"/>
            </a:xfrm>
            <a:prstGeom prst="ellipse">
              <a:avLst/>
            </a:prstGeom>
            <a:solidFill>
              <a:srgbClr val="E5BFB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Text Box 32"/>
            <p:cNvSpPr txBox="1">
              <a:spLocks noChangeArrowheads="1"/>
            </p:cNvSpPr>
            <p:nvPr/>
          </p:nvSpPr>
          <p:spPr bwMode="auto">
            <a:xfrm>
              <a:off x="1166" y="3794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+</a:t>
              </a:r>
            </a:p>
          </p:txBody>
        </p:sp>
      </p:grpSp>
      <p:sp>
        <p:nvSpPr>
          <p:cNvPr id="34" name="Rectangle 81"/>
          <p:cNvSpPr>
            <a:spLocks noChangeArrowheads="1"/>
          </p:cNvSpPr>
          <p:nvPr/>
        </p:nvSpPr>
        <p:spPr bwMode="auto">
          <a:xfrm>
            <a:off x="6934200" y="2743200"/>
            <a:ext cx="685800" cy="76200"/>
          </a:xfrm>
          <a:prstGeom prst="rect">
            <a:avLst/>
          </a:prstGeom>
          <a:solidFill>
            <a:srgbClr val="E5BFB9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E5BFB9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grpSp>
        <p:nvGrpSpPr>
          <p:cNvPr id="35" name="Group 82"/>
          <p:cNvGrpSpPr>
            <a:grpSpLocks/>
          </p:cNvGrpSpPr>
          <p:nvPr/>
        </p:nvGrpSpPr>
        <p:grpSpPr bwMode="auto">
          <a:xfrm>
            <a:off x="6921500" y="2452688"/>
            <a:ext cx="317500" cy="366712"/>
            <a:chOff x="1166" y="3794"/>
            <a:chExt cx="200" cy="231"/>
          </a:xfrm>
        </p:grpSpPr>
        <p:sp>
          <p:nvSpPr>
            <p:cNvPr id="36" name="Oval 83"/>
            <p:cNvSpPr>
              <a:spLocks noChangeArrowheads="1"/>
            </p:cNvSpPr>
            <p:nvPr/>
          </p:nvSpPr>
          <p:spPr bwMode="auto">
            <a:xfrm>
              <a:off x="1200" y="3840"/>
              <a:ext cx="144" cy="144"/>
            </a:xfrm>
            <a:prstGeom prst="ellipse">
              <a:avLst/>
            </a:prstGeom>
            <a:solidFill>
              <a:srgbClr val="E5BFB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Text Box 84"/>
            <p:cNvSpPr txBox="1">
              <a:spLocks noChangeArrowheads="1"/>
            </p:cNvSpPr>
            <p:nvPr/>
          </p:nvSpPr>
          <p:spPr bwMode="auto">
            <a:xfrm>
              <a:off x="1166" y="3794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+</a:t>
              </a:r>
            </a:p>
          </p:txBody>
        </p:sp>
      </p:grpSp>
      <p:grpSp>
        <p:nvGrpSpPr>
          <p:cNvPr id="38" name="Group 85"/>
          <p:cNvGrpSpPr>
            <a:grpSpLocks/>
          </p:cNvGrpSpPr>
          <p:nvPr/>
        </p:nvGrpSpPr>
        <p:grpSpPr bwMode="auto">
          <a:xfrm>
            <a:off x="6934200" y="2743200"/>
            <a:ext cx="260350" cy="366713"/>
            <a:chOff x="3861" y="2160"/>
            <a:chExt cx="164" cy="231"/>
          </a:xfrm>
        </p:grpSpPr>
        <p:sp>
          <p:nvSpPr>
            <p:cNvPr id="39" name="Oval 86"/>
            <p:cNvSpPr>
              <a:spLocks noChangeArrowheads="1"/>
            </p:cNvSpPr>
            <p:nvPr/>
          </p:nvSpPr>
          <p:spPr bwMode="auto">
            <a:xfrm>
              <a:off x="3874" y="2206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Text Box 87"/>
            <p:cNvSpPr txBox="1">
              <a:spLocks noChangeArrowheads="1"/>
            </p:cNvSpPr>
            <p:nvPr/>
          </p:nvSpPr>
          <p:spPr bwMode="auto">
            <a:xfrm>
              <a:off x="3861" y="2160"/>
              <a:ext cx="1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-</a:t>
              </a:r>
            </a:p>
          </p:txBody>
        </p:sp>
      </p:grpSp>
      <p:sp>
        <p:nvSpPr>
          <p:cNvPr id="41" name="Oval 88"/>
          <p:cNvSpPr>
            <a:spLocks noChangeArrowheads="1"/>
          </p:cNvSpPr>
          <p:nvPr/>
        </p:nvSpPr>
        <p:spPr bwMode="auto">
          <a:xfrm>
            <a:off x="6248400" y="38322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Oval 89"/>
          <p:cNvSpPr>
            <a:spLocks noChangeArrowheads="1"/>
          </p:cNvSpPr>
          <p:nvPr/>
        </p:nvSpPr>
        <p:spPr bwMode="auto">
          <a:xfrm>
            <a:off x="6553200" y="38322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Line 90"/>
          <p:cNvSpPr>
            <a:spLocks noChangeShapeType="1"/>
          </p:cNvSpPr>
          <p:nvPr/>
        </p:nvSpPr>
        <p:spPr bwMode="auto">
          <a:xfrm flipH="1">
            <a:off x="5715000" y="3886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" name="Line 91"/>
          <p:cNvSpPr>
            <a:spLocks noChangeShapeType="1"/>
          </p:cNvSpPr>
          <p:nvPr/>
        </p:nvSpPr>
        <p:spPr bwMode="auto">
          <a:xfrm flipH="1">
            <a:off x="6324600" y="38862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" name="Line 92"/>
          <p:cNvSpPr>
            <a:spLocks noChangeShapeType="1"/>
          </p:cNvSpPr>
          <p:nvPr/>
        </p:nvSpPr>
        <p:spPr bwMode="auto">
          <a:xfrm flipV="1">
            <a:off x="6781800" y="1905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" name="Line 93"/>
          <p:cNvSpPr>
            <a:spLocks noChangeShapeType="1"/>
          </p:cNvSpPr>
          <p:nvPr/>
        </p:nvSpPr>
        <p:spPr bwMode="auto">
          <a:xfrm>
            <a:off x="5715000" y="19050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" name="Line 94"/>
          <p:cNvSpPr>
            <a:spLocks noChangeShapeType="1"/>
          </p:cNvSpPr>
          <p:nvPr/>
        </p:nvSpPr>
        <p:spPr bwMode="auto">
          <a:xfrm>
            <a:off x="6781800" y="28956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Line 95"/>
          <p:cNvSpPr>
            <a:spLocks noChangeShapeType="1"/>
          </p:cNvSpPr>
          <p:nvPr/>
        </p:nvSpPr>
        <p:spPr bwMode="auto">
          <a:xfrm>
            <a:off x="6629400" y="3886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Line 100"/>
          <p:cNvSpPr>
            <a:spLocks noChangeShapeType="1"/>
          </p:cNvSpPr>
          <p:nvPr/>
        </p:nvSpPr>
        <p:spPr bwMode="auto">
          <a:xfrm flipH="1">
            <a:off x="5791200" y="1752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" name="Rectangle 101"/>
          <p:cNvSpPr>
            <a:spLocks noChangeArrowheads="1"/>
          </p:cNvSpPr>
          <p:nvPr/>
        </p:nvSpPr>
        <p:spPr bwMode="auto">
          <a:xfrm>
            <a:off x="5689600" y="4267200"/>
            <a:ext cx="11938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b="0"/>
              <a:t>I = V</a:t>
            </a:r>
            <a:r>
              <a:rPr lang="en-US" b="0" baseline="-25000"/>
              <a:t>m</a:t>
            </a:r>
            <a:r>
              <a:rPr lang="en-US" b="0"/>
              <a:t>/R</a:t>
            </a:r>
            <a:r>
              <a:rPr lang="en-US" b="0" baseline="-25000"/>
              <a:t>m</a:t>
            </a:r>
          </a:p>
          <a:p>
            <a:pPr algn="ctr"/>
            <a:endParaRPr lang="en-US" b="0"/>
          </a:p>
          <a:p>
            <a:pPr algn="ctr"/>
            <a:r>
              <a:rPr lang="en-US" b="0"/>
              <a:t>Or</a:t>
            </a:r>
          </a:p>
          <a:p>
            <a:pPr algn="ctr"/>
            <a:endParaRPr lang="en-US" b="0"/>
          </a:p>
          <a:p>
            <a:pPr algn="ctr"/>
            <a:r>
              <a:rPr lang="en-US" b="0"/>
              <a:t>I = V</a:t>
            </a:r>
            <a:r>
              <a:rPr lang="en-US" b="0" baseline="-25000"/>
              <a:t>m</a:t>
            </a:r>
            <a:r>
              <a:rPr lang="en-US" b="0"/>
              <a:t>* g</a:t>
            </a:r>
            <a:r>
              <a:rPr lang="en-US" b="0" baseline="-25000"/>
              <a:t>m</a:t>
            </a:r>
          </a:p>
        </p:txBody>
      </p:sp>
      <p:pic>
        <p:nvPicPr>
          <p:cNvPr id="51" name="Picture 102" descr="asdp29f1"/>
          <p:cNvPicPr>
            <a:picLocks noChangeAspect="1" noChangeArrowheads="1"/>
          </p:cNvPicPr>
          <p:nvPr/>
        </p:nvPicPr>
        <p:blipFill>
          <a:blip r:embed="rId3" cstate="print"/>
          <a:srcRect l="25441" t="50465" r="63251" b="23463"/>
          <a:stretch>
            <a:fillRect/>
          </a:stretch>
        </p:blipFill>
        <p:spPr bwMode="auto">
          <a:xfrm>
            <a:off x="6657975" y="2514600"/>
            <a:ext cx="228600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2030</TotalTime>
  <Words>711</Words>
  <Application>Microsoft Office PowerPoint</Application>
  <PresentationFormat>On-screen Show (4:3)</PresentationFormat>
  <Paragraphs>297</Paragraphs>
  <Slides>34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7" baseType="lpstr">
      <vt:lpstr>Arial</vt:lpstr>
      <vt:lpstr>Book Antiqua</vt:lpstr>
      <vt:lpstr>Calibri</vt:lpstr>
      <vt:lpstr>Comic Sans MS</vt:lpstr>
      <vt:lpstr>Lucida Sans</vt:lpstr>
      <vt:lpstr>Symbol</vt:lpstr>
      <vt:lpstr>Times New Roman</vt:lpstr>
      <vt:lpstr>Wingdings</vt:lpstr>
      <vt:lpstr>Wingdings 2</vt:lpstr>
      <vt:lpstr>Wingdings 3</vt:lpstr>
      <vt:lpstr>Apex</vt:lpstr>
      <vt:lpstr>Equation</vt:lpstr>
      <vt:lpstr>Graph</vt:lpstr>
      <vt:lpstr>theoretical Aspects of patch clamping:  Session 1</vt:lpstr>
      <vt:lpstr>Contents</vt:lpstr>
      <vt:lpstr>Electricity 101</vt:lpstr>
      <vt:lpstr>PowerPoint Presentation</vt:lpstr>
      <vt:lpstr>The cell membrane is a capacitor </vt:lpstr>
      <vt:lpstr>Battery</vt:lpstr>
      <vt:lpstr>The membrane is a battery</vt:lpstr>
      <vt:lpstr>The resistor</vt:lpstr>
      <vt:lpstr>The membrane is a resistor</vt:lpstr>
      <vt:lpstr>The membrane is a resistor and a capacitor in parallel  </vt:lpstr>
      <vt:lpstr>The Current-Voltage Relationship</vt:lpstr>
      <vt:lpstr>Equivalent Circuit of the Cell Membrane</vt:lpstr>
      <vt:lpstr>The Current-Voltage Relationship</vt:lpstr>
      <vt:lpstr>A Diode (rectifier)</vt:lpstr>
      <vt:lpstr>Contents</vt:lpstr>
      <vt:lpstr>The Operational Amplifier</vt:lpstr>
      <vt:lpstr>Patch clamping</vt:lpstr>
      <vt:lpstr>Patch clamping</vt:lpstr>
      <vt:lpstr>PowerPoint Presentation</vt:lpstr>
      <vt:lpstr>Patch clamp  configurations</vt:lpstr>
      <vt:lpstr>Operation of the operational amplifier</vt:lpstr>
      <vt:lpstr>A Voltage Divider</vt:lpstr>
      <vt:lpstr>PowerPoint Presentation</vt:lpstr>
      <vt:lpstr>PowerPoint Presentation</vt:lpstr>
      <vt:lpstr>Inverting Amplifier</vt:lpstr>
      <vt:lpstr>Summing inverted amplifier with offset </vt:lpstr>
      <vt:lpstr> </vt:lpstr>
      <vt:lpstr>Differentiator</vt:lpstr>
      <vt:lpstr>Integrator</vt:lpstr>
      <vt:lpstr>The Bode Plot</vt:lpstr>
      <vt:lpstr>Frequency response of an operational amplifier </vt:lpstr>
      <vt:lpstr>Phase-lag relationship</vt:lpstr>
      <vt:lpstr>Contents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theoretical basis of patch clamping</dc:title>
  <dc:creator>coetzw01</dc:creator>
  <cp:lastModifiedBy>William</cp:lastModifiedBy>
  <cp:revision>301</cp:revision>
  <dcterms:created xsi:type="dcterms:W3CDTF">2006-08-16T00:00:00Z</dcterms:created>
  <dcterms:modified xsi:type="dcterms:W3CDTF">2021-04-08T14:36:26Z</dcterms:modified>
</cp:coreProperties>
</file>